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63" r:id="rId17"/>
    <p:sldId id="275" r:id="rId18"/>
    <p:sldId id="276" r:id="rId19"/>
    <p:sldId id="278" r:id="rId20"/>
    <p:sldId id="279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3CAD0-90EA-4354-8635-A383D5013135}" type="datetimeFigureOut">
              <a:rPr lang="hu-HU" smtClean="0"/>
              <a:t>2020.06.30.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2105-1FAE-4202-9A05-A97D46036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6921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464D5-FBF0-449E-9950-E87923464796}" type="datetimeFigureOut">
              <a:rPr lang="hu-HU" smtClean="0"/>
              <a:t>2020.06.30.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16C74-BFCB-4C0C-A728-37B9453A2E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8546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C07FD0-83AF-41CA-A330-6C53A7E39C48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6B6B-B5CC-4805-A4A7-A412DF56B2BE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F0E3-4EEC-48B7-948A-46DE914A2B30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8CC-4B66-4836-A88D-421FA263E970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3098-9947-4959-A4A7-800946F9A849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4C67-E779-4B5D-A3FF-05AC21855154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4C7C-79B3-4F63-AFA3-E6F2C1CDB31C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774-1A45-464D-A1AD-0F62B6D26652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675C-6A25-483D-8717-4EF9A97E71B6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E62B-5E33-4314-B9D0-AABCB8E47868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EE6D-C556-4983-A4E0-A2CFE263AE72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FBFF-E91D-42AA-873F-22100A54ADF4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1EB9-9E33-4E6E-9BE9-5C96DDBEE8CD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E01D-CD23-4F50-A862-F8D5BE3B3419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00D0-5D89-425F-93EE-464A295FF798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8BF9-7FA1-44D2-90AB-21F86145D77D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9E29-AB12-44F8-B637-4F446143A0CD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84A6F3-09AD-458F-9F24-EE4C93CF6BAF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u.lmgtfy.com/?q=k%C3%B6z%C3%B6ss%C3%A9gi+szolg%C3%A1lat" TargetMode="External"/><Relationship Id="rId2" Type="http://schemas.openxmlformats.org/officeDocument/2006/relationships/hyperlink" Target="http://www.kozossegi.ofi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results?search_query=k%C3%B6z%C3%B6ss%C3%A9gi+szolg%C3%A1lat" TargetMode="External"/><Relationship Id="rId4" Type="http://schemas.openxmlformats.org/officeDocument/2006/relationships/hyperlink" Target="https://www.google.hu/search?safe=strict&amp;q=k%C3%B6z%C3%B6ss%C3%A9gi+szolg%C3%A1lat+kultur%C3%A1lis+ter%C3%BCleten&amp;oq=k%C3%B6z%C3%B6ss%C3%A9gi+szolg%C3%A1lat+kultur%C3%A1lis+ter%C3%BCleten&amp;gs_l=psy-ab.3...98935.104220.0.104471.23.21.1.0.0.0.375.2994.0j9j3j2.14.0....0...1.1.64.psy-ab..8.14.2758...0j35i39k1j0i67k1j0i22i30k1j33i160k1j33i21k1j33i22i29i30k1.0.B7kl1EtiSV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S1U9twRLdpQ?t=1m07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Iskolai Közösségi Szolgálat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b="1" cap="small" dirty="0" smtClean="0"/>
              <a:t>1. Felkészítő foglalkozás</a:t>
            </a:r>
          </a:p>
          <a:p>
            <a:r>
              <a:rPr lang="hu-HU" dirty="0" smtClean="0"/>
              <a:t>Szent István </a:t>
            </a:r>
            <a:r>
              <a:rPr lang="hu-HU" dirty="0" smtClean="0"/>
              <a:t>Gimnázium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017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Mit? – </a:t>
            </a:r>
            <a:r>
              <a:rPr lang="hu-HU" dirty="0"/>
              <a:t>oktatási</a:t>
            </a:r>
            <a:r>
              <a:rPr lang="hu-HU" dirty="0" smtClean="0"/>
              <a:t> területen 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/>
              <a:t>korrepetálás alsóbb évfolyamokon, gyermekotthonban, sajátos nevelési igényű </a:t>
            </a:r>
            <a:r>
              <a:rPr lang="hu-HU" dirty="0" smtClean="0"/>
              <a:t>intézményben</a:t>
            </a:r>
            <a:endParaRPr lang="hu-HU" dirty="0"/>
          </a:p>
          <a:p>
            <a:r>
              <a:rPr lang="hu-HU" dirty="0"/>
              <a:t>bölcsődékben, óvodákban a mindennapi tevékenységekben, játékokban való </a:t>
            </a:r>
            <a:r>
              <a:rPr lang="hu-HU" dirty="0" smtClean="0"/>
              <a:t>részvétel</a:t>
            </a:r>
            <a:endParaRPr lang="hu-HU" dirty="0"/>
          </a:p>
          <a:p>
            <a:r>
              <a:rPr lang="hu-HU" dirty="0"/>
              <a:t>oktatás idősek számára a nevelési-oktatási intézményben vagy más </a:t>
            </a:r>
            <a:r>
              <a:rPr lang="hu-HU" dirty="0" smtClean="0"/>
              <a:t>helyszínen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80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Mit? – </a:t>
            </a:r>
            <a:r>
              <a:rPr lang="hu-HU" dirty="0"/>
              <a:t>kulturális és </a:t>
            </a:r>
            <a:r>
              <a:rPr lang="hu-HU" dirty="0" smtClean="0"/>
              <a:t>közösségi területen 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közönség-rendezvények lebonyolításában segítés: részvétel </a:t>
            </a:r>
            <a:r>
              <a:rPr lang="hu-HU" dirty="0"/>
              <a:t>a program kialakításában, közreműködés programok előkészítésében, szervezésében, közreműködés programok </a:t>
            </a:r>
            <a:r>
              <a:rPr lang="hu-HU" dirty="0" smtClean="0"/>
              <a:t>lebonyolításában</a:t>
            </a:r>
            <a:endParaRPr lang="hu-HU" dirty="0"/>
          </a:p>
          <a:p>
            <a:r>
              <a:rPr lang="hu-HU" dirty="0"/>
              <a:t>közgyűjteményben önkéntes feladatok </a:t>
            </a:r>
            <a:r>
              <a:rPr lang="hu-HU" dirty="0" smtClean="0"/>
              <a:t>ellátása</a:t>
            </a:r>
            <a:endParaRPr lang="hu-HU" dirty="0"/>
          </a:p>
          <a:p>
            <a:r>
              <a:rPr lang="hu-HU" dirty="0"/>
              <a:t>bölcsődékben, óvodákban, idősek </a:t>
            </a:r>
            <a:r>
              <a:rPr lang="hu-HU" dirty="0" smtClean="0"/>
              <a:t>otthonában </a:t>
            </a:r>
            <a:r>
              <a:rPr lang="hu-HU" dirty="0"/>
              <a:t>kulturális program szervezése (</a:t>
            </a:r>
            <a:r>
              <a:rPr lang="hu-HU" dirty="0" smtClean="0"/>
              <a:t>például bábjáték</a:t>
            </a:r>
            <a:r>
              <a:rPr lang="hu-HU" dirty="0"/>
              <a:t>, amatőr színielőadás, versmondás, prózafelolvasás, mesemondás, éneklés</a:t>
            </a:r>
            <a:r>
              <a:rPr lang="hu-HU" dirty="0" smtClean="0"/>
              <a:t>).</a:t>
            </a:r>
          </a:p>
          <a:p>
            <a:r>
              <a:rPr lang="hu-HU" dirty="0" smtClean="0"/>
              <a:t>közreműködés </a:t>
            </a:r>
            <a:r>
              <a:rPr lang="hu-HU" dirty="0"/>
              <a:t>hétvégi programok, szakkörök, nyári táborok során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600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Mit? – </a:t>
            </a:r>
            <a:r>
              <a:rPr lang="hu-HU" dirty="0"/>
              <a:t>környezet- és </a:t>
            </a:r>
            <a:r>
              <a:rPr lang="hu-HU" dirty="0" smtClean="0"/>
              <a:t>természetvédelemi</a:t>
            </a:r>
            <a:r>
              <a:rPr lang="hu-HU" dirty="0"/>
              <a:t> </a:t>
            </a:r>
            <a:r>
              <a:rPr lang="hu-HU" dirty="0" smtClean="0"/>
              <a:t>területen 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/>
              <a:t>parkrendezés, közösségi terek tisztítása, </a:t>
            </a:r>
            <a:r>
              <a:rPr lang="hu-HU" dirty="0" smtClean="0"/>
              <a:t>rendezése</a:t>
            </a:r>
            <a:endParaRPr lang="hu-HU" dirty="0"/>
          </a:p>
          <a:p>
            <a:r>
              <a:rPr lang="hu-HU" dirty="0"/>
              <a:t>biciklitároló javítása, festése, </a:t>
            </a:r>
            <a:r>
              <a:rPr lang="hu-HU" dirty="0" smtClean="0"/>
              <a:t>kerítésfestés</a:t>
            </a:r>
            <a:endParaRPr lang="hu-HU" dirty="0"/>
          </a:p>
          <a:p>
            <a:r>
              <a:rPr lang="hu-HU" dirty="0" smtClean="0"/>
              <a:t>fa- </a:t>
            </a:r>
            <a:r>
              <a:rPr lang="hu-HU" dirty="0"/>
              <a:t>és növényültetés, avar </a:t>
            </a:r>
            <a:r>
              <a:rPr lang="hu-HU" dirty="0" smtClean="0"/>
              <a:t>összegyűjtése</a:t>
            </a:r>
            <a:endParaRPr lang="hu-HU" dirty="0"/>
          </a:p>
          <a:p>
            <a:r>
              <a:rPr lang="hu-HU" dirty="0"/>
              <a:t>környezettudatosságra, fenntartható fejlődésre vonatkozó programokban való </a:t>
            </a:r>
            <a:r>
              <a:rPr lang="hu-HU" dirty="0" smtClean="0"/>
              <a:t>részvétel</a:t>
            </a:r>
          </a:p>
          <a:p>
            <a:r>
              <a:rPr lang="hu-HU" dirty="0" smtClean="0"/>
              <a:t>turistajelzés-festés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79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Mit? – </a:t>
            </a:r>
            <a:r>
              <a:rPr lang="hu-HU" dirty="0"/>
              <a:t>katasztrófavédelmi</a:t>
            </a:r>
            <a:r>
              <a:rPr lang="hu-HU" dirty="0" smtClean="0"/>
              <a:t> területen 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/>
              <a:t>katasztrófavédelmi szervezetek napi </a:t>
            </a:r>
            <a:r>
              <a:rPr lang="hu-HU" dirty="0" smtClean="0"/>
              <a:t>teendőinek ellátásába </a:t>
            </a:r>
            <a:r>
              <a:rPr lang="hu-HU" dirty="0"/>
              <a:t>való bekapcsolódás, közreműködés az éves, tervezhető feladatokból adódó </a:t>
            </a:r>
            <a:r>
              <a:rPr lang="hu-HU" dirty="0" smtClean="0"/>
              <a:t>tevékenységekben</a:t>
            </a:r>
            <a:endParaRPr lang="hu-HU" dirty="0"/>
          </a:p>
          <a:p>
            <a:r>
              <a:rPr lang="hu-HU" dirty="0"/>
              <a:t>r</a:t>
            </a:r>
            <a:r>
              <a:rPr lang="hu-HU" dirty="0" smtClean="0"/>
              <a:t>endkívüli </a:t>
            </a:r>
            <a:r>
              <a:rPr lang="hu-HU" dirty="0"/>
              <a:t>helyzetben a tanulók kompetenciahatárain belül végezhető </a:t>
            </a:r>
            <a:r>
              <a:rPr lang="hu-HU" dirty="0" smtClean="0"/>
              <a:t>tevékenységek ellátása</a:t>
            </a:r>
            <a:r>
              <a:rPr lang="hu-HU" dirty="0"/>
              <a:t>, például árvízhelyzetben homokzsákok szállítása, töltése, épületek, ingóságok óvása, </a:t>
            </a:r>
            <a:r>
              <a:rPr lang="hu-HU" dirty="0" smtClean="0"/>
              <a:t>jelzőrendszer részeként </a:t>
            </a:r>
            <a:r>
              <a:rPr lang="hu-HU" dirty="0"/>
              <a:t>feladatellátás, evakuált emberek tájékoztatása, </a:t>
            </a:r>
            <a:r>
              <a:rPr lang="hu-HU" dirty="0" smtClean="0"/>
              <a:t>segítése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07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Mit? – </a:t>
            </a:r>
            <a:r>
              <a:rPr lang="hu-HU" sz="1800" dirty="0"/>
              <a:t>óvodás korú, sajátos nevelési igényű gyermekekkel, tanulókkal, az idős emberekkel közös</a:t>
            </a:r>
            <a:r>
              <a:rPr lang="hu-HU" sz="3200" dirty="0"/>
              <a:t> sport- és szabadidős</a:t>
            </a:r>
            <a:r>
              <a:rPr lang="hu-HU" sz="3200" dirty="0" smtClean="0"/>
              <a:t> területen </a:t>
            </a:r>
            <a:endParaRPr lang="hu-HU" sz="3200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/>
              <a:t>közös </a:t>
            </a:r>
            <a:r>
              <a:rPr lang="hu-HU" dirty="0" smtClean="0"/>
              <a:t>programok:</a:t>
            </a:r>
          </a:p>
          <a:p>
            <a:r>
              <a:rPr lang="hu-HU" dirty="0" smtClean="0"/>
              <a:t>sport</a:t>
            </a:r>
          </a:p>
          <a:p>
            <a:r>
              <a:rPr lang="hu-HU" dirty="0" smtClean="0"/>
              <a:t>kézművesség</a:t>
            </a:r>
          </a:p>
          <a:p>
            <a:r>
              <a:rPr lang="hu-HU" dirty="0" smtClean="0"/>
              <a:t>játék</a:t>
            </a:r>
          </a:p>
          <a:p>
            <a:r>
              <a:rPr lang="hu-HU" dirty="0" smtClean="0"/>
              <a:t>főzés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68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Mit? – </a:t>
            </a:r>
            <a:r>
              <a:rPr lang="hu-HU" sz="1800" dirty="0"/>
              <a:t>egyes rendőrségi feladatok ellátására létrehozott </a:t>
            </a:r>
            <a:r>
              <a:rPr lang="hu-HU" sz="1800" dirty="0" smtClean="0"/>
              <a:t>szerveknél</a:t>
            </a:r>
            <a:br>
              <a:rPr lang="hu-HU" sz="1800" dirty="0" smtClean="0"/>
            </a:br>
            <a:r>
              <a:rPr lang="hu-HU" sz="3600" dirty="0" smtClean="0"/>
              <a:t>bűn- </a:t>
            </a:r>
            <a:r>
              <a:rPr lang="hu-HU" sz="3600" dirty="0"/>
              <a:t>és </a:t>
            </a:r>
            <a:r>
              <a:rPr lang="hu-HU" sz="3600" dirty="0" smtClean="0"/>
              <a:t>baleset-megelőzési</a:t>
            </a:r>
            <a:endParaRPr lang="hu-HU" sz="3600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/>
              <a:t>járőrök segítése </a:t>
            </a:r>
            <a:r>
              <a:rPr lang="hu-HU" dirty="0" smtClean="0"/>
              <a:t>(nyári </a:t>
            </a:r>
            <a:r>
              <a:rPr lang="hu-HU" dirty="0"/>
              <a:t>időszak </a:t>
            </a:r>
            <a:r>
              <a:rPr lang="hu-HU" dirty="0" smtClean="0"/>
              <a:t>során)</a:t>
            </a:r>
            <a:endParaRPr lang="hu-HU" dirty="0"/>
          </a:p>
          <a:p>
            <a:r>
              <a:rPr lang="hu-HU" dirty="0" smtClean="0"/>
              <a:t>bűn-megelőzési </a:t>
            </a:r>
            <a:r>
              <a:rPr lang="hu-HU" dirty="0"/>
              <a:t>tájékoztatókban való </a:t>
            </a:r>
            <a:r>
              <a:rPr lang="hu-HU" dirty="0" smtClean="0"/>
              <a:t>részvétel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48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NEM?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/>
              <a:t>Nem végezhetnek a tanulók olyan tevékenységet, </a:t>
            </a:r>
            <a:r>
              <a:rPr lang="hu-HU" dirty="0" smtClean="0"/>
              <a:t>amely:</a:t>
            </a:r>
          </a:p>
          <a:p>
            <a:r>
              <a:rPr lang="hu-HU" dirty="0" smtClean="0"/>
              <a:t>bármely </a:t>
            </a:r>
            <a:r>
              <a:rPr lang="hu-HU" dirty="0"/>
              <a:t>intézmény munkatársainak előírt </a:t>
            </a:r>
            <a:r>
              <a:rPr lang="hu-HU" dirty="0" smtClean="0"/>
              <a:t>kötelessége</a:t>
            </a:r>
          </a:p>
          <a:p>
            <a:r>
              <a:rPr lang="hu-HU" dirty="0" smtClean="0"/>
              <a:t>amelyért </a:t>
            </a:r>
            <a:r>
              <a:rPr lang="hu-HU" dirty="0"/>
              <a:t>egyébként ellenszolgáltatás </a:t>
            </a:r>
            <a:r>
              <a:rPr lang="hu-HU" dirty="0" smtClean="0"/>
              <a:t>járna</a:t>
            </a:r>
          </a:p>
          <a:p>
            <a:r>
              <a:rPr lang="hu-HU" dirty="0" smtClean="0"/>
              <a:t>szakképzett </a:t>
            </a:r>
            <a:r>
              <a:rPr lang="hu-HU" dirty="0"/>
              <a:t>munkaerő </a:t>
            </a:r>
            <a:r>
              <a:rPr lang="hu-HU" dirty="0" smtClean="0"/>
              <a:t>végezné</a:t>
            </a:r>
          </a:p>
          <a:p>
            <a:r>
              <a:rPr lang="hu-HU" dirty="0" smtClean="0"/>
              <a:t>elvégzésére </a:t>
            </a:r>
            <a:r>
              <a:rPr lang="hu-HU" dirty="0"/>
              <a:t>megbízás vagy munkaviszony létesítésére lenne </a:t>
            </a:r>
            <a:r>
              <a:rPr lang="hu-HU" dirty="0" smtClean="0"/>
              <a:t>szükség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28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Mennyit és mikor?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/>
              <a:t>50 óra (=50 x 60 perc) - </a:t>
            </a:r>
            <a:r>
              <a:rPr lang="hu-HU" dirty="0" smtClean="0"/>
              <a:t>tisztán</a:t>
            </a:r>
          </a:p>
          <a:p>
            <a:r>
              <a:rPr lang="hu-HU" dirty="0" smtClean="0"/>
              <a:t>cél: rendszer(es)</a:t>
            </a:r>
          </a:p>
          <a:p>
            <a:r>
              <a:rPr lang="hu-HU" dirty="0" smtClean="0"/>
              <a:t>tanítási </a:t>
            </a:r>
            <a:r>
              <a:rPr lang="hu-HU" dirty="0"/>
              <a:t>napon: </a:t>
            </a:r>
            <a:r>
              <a:rPr lang="hu-HU" dirty="0" smtClean="0"/>
              <a:t>1-3 </a:t>
            </a:r>
            <a:r>
              <a:rPr lang="hu-HU" dirty="0"/>
              <a:t>óra</a:t>
            </a:r>
          </a:p>
          <a:p>
            <a:r>
              <a:rPr lang="hu-HU" dirty="0"/>
              <a:t>tanítási napon kívül: </a:t>
            </a:r>
            <a:r>
              <a:rPr lang="hu-HU" dirty="0" smtClean="0"/>
              <a:t>1-5 óra</a:t>
            </a:r>
          </a:p>
          <a:p>
            <a:r>
              <a:rPr lang="hu-HU" dirty="0" smtClean="0"/>
              <a:t>9-10-11. </a:t>
            </a:r>
            <a:r>
              <a:rPr lang="hu-HU" dirty="0" smtClean="0"/>
              <a:t>osztály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48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 smtClean="0"/>
              <a:t>utánanézni, gondolkodni, </a:t>
            </a:r>
            <a:r>
              <a:rPr lang="hu-HU" b="1" dirty="0" smtClean="0"/>
              <a:t>eldönteni</a:t>
            </a:r>
            <a:r>
              <a:rPr lang="hu-HU" dirty="0" smtClean="0"/>
              <a:t>: melyik 2-3 területen vállalnál szívesen szolgálatot?</a:t>
            </a:r>
          </a:p>
          <a:p>
            <a:r>
              <a:rPr lang="hu-HU" dirty="0" smtClean="0"/>
              <a:t>esszé: Mit várok a közösségi szolgálattól? </a:t>
            </a:r>
            <a:r>
              <a:rPr lang="hu-HU" dirty="0"/>
              <a:t>Mely területeket és miért választottam? </a:t>
            </a:r>
            <a:r>
              <a:rPr lang="hu-HU" dirty="0" smtClean="0"/>
              <a:t>(2000-2500 karakter [szóköz nélkül], 1 óra) – </a:t>
            </a:r>
            <a:r>
              <a:rPr lang="hu-HU" dirty="0" err="1" smtClean="0"/>
              <a:t>gmail</a:t>
            </a:r>
            <a:r>
              <a:rPr lang="hu-HU" dirty="0" smtClean="0"/>
              <a:t>-es cím</a:t>
            </a:r>
          </a:p>
          <a:p>
            <a:r>
              <a:rPr lang="hu-HU" dirty="0" smtClean="0"/>
              <a:t>jelentkezés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28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Segítség a döntéshez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 smtClean="0"/>
              <a:t>Beszélgess! – diákokkal, szüleiddel, barátaiddal</a:t>
            </a:r>
          </a:p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www.kozossegi.ofi.hu/</a:t>
            </a:r>
            <a:endParaRPr lang="hu-HU" dirty="0"/>
          </a:p>
          <a:p>
            <a:r>
              <a:rPr lang="hu-HU" dirty="0" smtClean="0">
                <a:hlinkClick r:id="rId3"/>
              </a:rPr>
              <a:t>keress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keress okosabban</a:t>
            </a:r>
            <a:endParaRPr lang="hu-HU" dirty="0" smtClean="0"/>
          </a:p>
          <a:p>
            <a:r>
              <a:rPr lang="hu-HU" dirty="0" smtClean="0">
                <a:hlinkClick r:id="rId5"/>
              </a:rPr>
              <a:t>keress máshol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88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fán terem a ”Közösségi szolgálat”?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2367766"/>
          </a:xfrm>
        </p:spPr>
        <p:txBody>
          <a:bodyPr>
            <a:normAutofit/>
          </a:bodyPr>
          <a:lstStyle/>
          <a:p>
            <a:r>
              <a:rPr lang="hu-HU" dirty="0"/>
              <a:t>szociális, környezetvédelmi, a tanuló helyi közösségének javát szolgáló, szervezett keretek között folytatott, anyagi érdektől független, egyéni vagy csoportos tevékenység és annak pedagógiai feldolgozása.</a:t>
            </a:r>
            <a:endParaRPr lang="hu-HU" dirty="0" smtClean="0"/>
          </a:p>
          <a:p>
            <a:r>
              <a:rPr lang="hu-HU" dirty="0" smtClean="0"/>
              <a:t> </a:t>
            </a:r>
          </a:p>
          <a:p>
            <a:r>
              <a:rPr lang="hu-HU" dirty="0" smtClean="0"/>
              <a:t> </a:t>
            </a:r>
            <a:r>
              <a:rPr lang="hu-HU" dirty="0" smtClean="0">
                <a:hlinkClick r:id="rId2"/>
              </a:rPr>
              <a:t>videó</a:t>
            </a:r>
            <a:endParaRPr lang="hu-HU" dirty="0"/>
          </a:p>
        </p:txBody>
      </p:sp>
      <p:pic>
        <p:nvPicPr>
          <p:cNvPr id="10" name="Picture 4" descr="http://www.pngmart.com/files/3/Facebook-Like-PNG-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48" y="3722914"/>
            <a:ext cx="545251" cy="54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Továbbiak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 smtClean="0"/>
              <a:t>jelentkezések – fogadóhelyek</a:t>
            </a:r>
          </a:p>
          <a:p>
            <a:r>
              <a:rPr lang="hu-HU" dirty="0" smtClean="0"/>
              <a:t>2. felkészítő </a:t>
            </a:r>
            <a:r>
              <a:rPr lang="hu-HU" dirty="0" smtClean="0"/>
              <a:t>foglalkozás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333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Végszó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 smtClean="0"/>
              <a:t>HOZZÁÁLLÁS:</a:t>
            </a:r>
          </a:p>
          <a:p>
            <a:r>
              <a:rPr lang="hu-HU" dirty="0" smtClean="0"/>
              <a:t>„A</a:t>
            </a:r>
            <a:r>
              <a:rPr lang="pt-BR" dirty="0" smtClean="0"/>
              <a:t>nnyi </a:t>
            </a:r>
            <a:r>
              <a:rPr lang="pt-BR" dirty="0"/>
              <a:t>a </a:t>
            </a:r>
            <a:r>
              <a:rPr lang="pt-BR" dirty="0" smtClean="0"/>
              <a:t>világ</a:t>
            </a:r>
            <a:r>
              <a:rPr lang="hu-HU" dirty="0" smtClean="0"/>
              <a:t>,</a:t>
            </a:r>
            <a:r>
              <a:rPr lang="pt-BR" dirty="0" smtClean="0"/>
              <a:t> </a:t>
            </a:r>
            <a:r>
              <a:rPr lang="pt-BR" dirty="0"/>
              <a:t>amennyit </a:t>
            </a:r>
            <a:r>
              <a:rPr lang="pt-BR" dirty="0" smtClean="0"/>
              <a:t>beletöltesz</a:t>
            </a:r>
            <a:r>
              <a:rPr lang="hu-HU" dirty="0" smtClean="0"/>
              <a:t>…”</a:t>
            </a:r>
          </a:p>
          <a:p>
            <a:r>
              <a:rPr lang="hu-HU" dirty="0"/>
              <a:t>„A</a:t>
            </a:r>
            <a:r>
              <a:rPr lang="pt-BR" dirty="0" smtClean="0"/>
              <a:t>nnyi</a:t>
            </a:r>
            <a:r>
              <a:rPr lang="hu-HU" dirty="0" smtClean="0"/>
              <a:t>t</a:t>
            </a:r>
            <a:r>
              <a:rPr lang="pt-BR" dirty="0" smtClean="0"/>
              <a:t> a</a:t>
            </a:r>
            <a:r>
              <a:rPr lang="hu-HU" dirty="0"/>
              <a:t>d</a:t>
            </a:r>
            <a:r>
              <a:rPr lang="pt-BR" dirty="0" smtClean="0"/>
              <a:t> </a:t>
            </a:r>
            <a:r>
              <a:rPr lang="hu-HU" dirty="0" smtClean="0"/>
              <a:t>az IKSZ, </a:t>
            </a:r>
            <a:r>
              <a:rPr lang="pt-BR" dirty="0" smtClean="0"/>
              <a:t>amennyit belet</a:t>
            </a:r>
            <a:r>
              <a:rPr lang="hu-HU" dirty="0" smtClean="0"/>
              <a:t>eszel…”</a:t>
            </a:r>
          </a:p>
          <a:p>
            <a:r>
              <a:rPr lang="hu-HU" dirty="0" smtClean="0"/>
              <a:t>stílszerű lezárás: közösségi szolgálat…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392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Miért?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12068"/>
          </a:xfrm>
        </p:spPr>
        <p:txBody>
          <a:bodyPr>
            <a:normAutofit/>
          </a:bodyPr>
          <a:lstStyle/>
          <a:p>
            <a:r>
              <a:rPr lang="hu-HU" dirty="0" smtClean="0"/>
              <a:t>önkéntesség: sajátos </a:t>
            </a:r>
            <a:r>
              <a:rPr lang="hu-HU" b="1" dirty="0"/>
              <a:t>értékeket</a:t>
            </a:r>
            <a:r>
              <a:rPr lang="hu-HU" dirty="0"/>
              <a:t> hordoz magában, amely megkülönbözteti a fizetett munkától. Önmagában </a:t>
            </a:r>
            <a:r>
              <a:rPr lang="hu-HU" b="1" dirty="0"/>
              <a:t>jó</a:t>
            </a:r>
            <a:r>
              <a:rPr lang="hu-HU" dirty="0"/>
              <a:t> és </a:t>
            </a:r>
            <a:r>
              <a:rPr lang="hu-HU" b="1" dirty="0"/>
              <a:t>értékes</a:t>
            </a:r>
            <a:r>
              <a:rPr lang="hu-HU" dirty="0"/>
              <a:t>, egy mód, mellyel képessé tehetjük a társadalom tagjait, hogy aktív szerepet vállaljanak mind tágabb földrajzi, mind szűkebb érdekközösségekben, mely egyidejűleg hasznos a támogatásra szorulóknak és az önkéntes munkát végzőknek is</a:t>
            </a:r>
            <a:r>
              <a:rPr lang="hu-HU" dirty="0" smtClean="0"/>
              <a:t>.</a:t>
            </a:r>
          </a:p>
          <a:p>
            <a:r>
              <a:rPr lang="hu-HU" dirty="0" smtClean="0"/>
              <a:t>ismerős ötletgazda</a:t>
            </a:r>
            <a:endParaRPr lang="hu-HU" dirty="0"/>
          </a:p>
          <a:p>
            <a:r>
              <a:rPr lang="hu-HU" dirty="0" smtClean="0"/>
              <a:t>önkéntes – </a:t>
            </a:r>
            <a:r>
              <a:rPr lang="hu-HU" dirty="0"/>
              <a:t>”</a:t>
            </a:r>
            <a:r>
              <a:rPr lang="hu-HU" dirty="0" smtClean="0"/>
              <a:t>kötelező” ???</a:t>
            </a:r>
          </a:p>
        </p:txBody>
      </p:sp>
    </p:spTree>
    <p:extLst>
      <p:ext uri="{BB962C8B-B14F-4D97-AF65-F5344CB8AC3E}">
        <p14:creationId xmlns:p14="http://schemas.microsoft.com/office/powerpoint/2010/main" val="142853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Miért?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1206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DIÁKTÁRSAK VÉLEMÉNYE:</a:t>
            </a:r>
          </a:p>
          <a:p>
            <a:pPr fontAlgn="base"/>
            <a:r>
              <a:rPr lang="hu-HU" dirty="0"/>
              <a:t>Kalandra fel, kirándulás a nagybetűs életbe!</a:t>
            </a:r>
          </a:p>
          <a:p>
            <a:pPr fontAlgn="base"/>
            <a:r>
              <a:rPr lang="hu-HU" dirty="0"/>
              <a:t>Több tevékenység közül választhatok, azt csinálhatom, ami érdekel, amit igazán szeretnék.</a:t>
            </a:r>
          </a:p>
          <a:p>
            <a:pPr fontAlgn="base"/>
            <a:r>
              <a:rPr lang="hu-HU" dirty="0"/>
              <a:t>Jó érzés, hogy fontos vagyok, hogy számítanak rám.</a:t>
            </a:r>
          </a:p>
          <a:p>
            <a:pPr fontAlgn="base"/>
            <a:r>
              <a:rPr lang="hu-HU" dirty="0"/>
              <a:t>Ha akarom, akár több területen is kipróbálhatom magam.</a:t>
            </a:r>
          </a:p>
          <a:p>
            <a:pPr fontAlgn="base"/>
            <a:r>
              <a:rPr lang="hu-HU" dirty="0"/>
              <a:t>Megismerkedtem sok érdekes emberrel, akivel biztos, hogy különben soha nem találkoztam volna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2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Miért?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12068"/>
          </a:xfrm>
        </p:spPr>
        <p:txBody>
          <a:bodyPr>
            <a:normAutofit/>
          </a:bodyPr>
          <a:lstStyle/>
          <a:p>
            <a:pPr fontAlgn="base"/>
            <a:r>
              <a:rPr lang="hu-HU" dirty="0" smtClean="0"/>
              <a:t>Könnyebben barátkozom.</a:t>
            </a:r>
          </a:p>
          <a:p>
            <a:pPr fontAlgn="base"/>
            <a:r>
              <a:rPr lang="hu-HU" dirty="0" smtClean="0"/>
              <a:t>A szüleim, a tanáraim és az osztálytársaim is jobban megértenek (és én is őket :))</a:t>
            </a:r>
          </a:p>
          <a:p>
            <a:pPr fontAlgn="base"/>
            <a:r>
              <a:rPr lang="hu-HU" dirty="0" smtClean="0"/>
              <a:t>Javulnak a jegyeim.</a:t>
            </a:r>
          </a:p>
          <a:p>
            <a:pPr fontAlgn="base"/>
            <a:r>
              <a:rPr lang="hu-HU" dirty="0" smtClean="0"/>
              <a:t>Segít a továbbtanulásban, a pályaválasztásban.</a:t>
            </a:r>
          </a:p>
          <a:p>
            <a:pPr fontAlgn="base"/>
            <a:r>
              <a:rPr lang="hu-HU" dirty="0" smtClean="0"/>
              <a:t>Erre egész életemben emlékezni fogok!</a:t>
            </a:r>
          </a:p>
          <a:p>
            <a:r>
              <a:rPr lang="hu-HU" dirty="0" smtClean="0"/>
              <a:t>videó</a:t>
            </a:r>
          </a:p>
        </p:txBody>
      </p:sp>
    </p:spTree>
    <p:extLst>
      <p:ext uri="{BB962C8B-B14F-4D97-AF65-F5344CB8AC3E}">
        <p14:creationId xmlns:p14="http://schemas.microsoft.com/office/powerpoint/2010/main" val="20848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Hol?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12068"/>
          </a:xfrm>
        </p:spPr>
        <p:txBody>
          <a:bodyPr>
            <a:normAutofit/>
          </a:bodyPr>
          <a:lstStyle/>
          <a:p>
            <a:pPr fontAlgn="base"/>
            <a:r>
              <a:rPr lang="hu-HU" dirty="0"/>
              <a:t>FOGADÓ SZERVEZET, </a:t>
            </a:r>
            <a:r>
              <a:rPr lang="hu-HU" dirty="0" smtClean="0"/>
              <a:t>FOGADÓINTÉZMÉNY:</a:t>
            </a:r>
          </a:p>
          <a:p>
            <a:pPr fontAlgn="base"/>
            <a:r>
              <a:rPr lang="hu-HU" dirty="0" smtClean="0"/>
              <a:t>állami</a:t>
            </a:r>
            <a:r>
              <a:rPr lang="hu-HU" dirty="0"/>
              <a:t>, önkormányzati, civil, nonprofit </a:t>
            </a:r>
            <a:r>
              <a:rPr lang="hu-HU" dirty="0" smtClean="0"/>
              <a:t>szervezet</a:t>
            </a:r>
            <a:endParaRPr lang="hu-HU" dirty="0"/>
          </a:p>
          <a:p>
            <a:pPr fontAlgn="base"/>
            <a:r>
              <a:rPr lang="hu-HU" dirty="0"/>
              <a:t>a lelkiismereti és vallásszabadság jogáról, valamint az egyházak, vallásfelekezetek és vallási közösségek jogállásáról szóló törvény hatálya alá tartozó </a:t>
            </a:r>
            <a:r>
              <a:rPr lang="hu-HU" dirty="0" smtClean="0"/>
              <a:t>szervezet</a:t>
            </a:r>
            <a:endParaRPr lang="hu-HU" dirty="0"/>
          </a:p>
          <a:p>
            <a:pPr fontAlgn="base"/>
            <a:r>
              <a:rPr lang="hu-HU" dirty="0" smtClean="0"/>
              <a:t>magánszemély </a:t>
            </a:r>
            <a:r>
              <a:rPr lang="hu-HU" dirty="0"/>
              <a:t>(a középiskola magánszeméllyel kötött megállapodása alapján)</a:t>
            </a:r>
          </a:p>
          <a:p>
            <a:pPr fontAlgn="base"/>
            <a:r>
              <a:rPr lang="hu-HU" dirty="0"/>
              <a:t>saját </a:t>
            </a:r>
            <a:r>
              <a:rPr lang="hu-HU" dirty="0" smtClean="0"/>
              <a:t>intézmény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10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Mit?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 fontScale="70000" lnSpcReduction="20000"/>
          </a:bodyPr>
          <a:lstStyle/>
          <a:p>
            <a:r>
              <a:rPr lang="hu-HU" b="1" dirty="0" smtClean="0"/>
              <a:t>TERÜLETEK:</a:t>
            </a:r>
          </a:p>
          <a:p>
            <a:r>
              <a:rPr lang="hu-HU" dirty="0" smtClean="0"/>
              <a:t>egészségügyi</a:t>
            </a:r>
            <a:endParaRPr lang="hu-HU" dirty="0"/>
          </a:p>
          <a:p>
            <a:r>
              <a:rPr lang="hu-HU" dirty="0" smtClean="0"/>
              <a:t>szociális </a:t>
            </a:r>
            <a:r>
              <a:rPr lang="hu-HU" dirty="0"/>
              <a:t>és </a:t>
            </a:r>
            <a:r>
              <a:rPr lang="hu-HU" dirty="0" smtClean="0"/>
              <a:t>jótékonysági</a:t>
            </a:r>
            <a:endParaRPr lang="hu-HU" dirty="0"/>
          </a:p>
          <a:p>
            <a:r>
              <a:rPr lang="hu-HU" dirty="0" smtClean="0"/>
              <a:t>oktatási</a:t>
            </a:r>
            <a:endParaRPr lang="hu-HU" dirty="0"/>
          </a:p>
          <a:p>
            <a:r>
              <a:rPr lang="hu-HU" dirty="0" smtClean="0"/>
              <a:t>kulturális </a:t>
            </a:r>
            <a:r>
              <a:rPr lang="hu-HU" dirty="0"/>
              <a:t>és </a:t>
            </a:r>
            <a:r>
              <a:rPr lang="hu-HU" dirty="0" smtClean="0"/>
              <a:t>közösségi</a:t>
            </a:r>
            <a:endParaRPr lang="hu-HU" dirty="0"/>
          </a:p>
          <a:p>
            <a:r>
              <a:rPr lang="hu-HU" dirty="0" smtClean="0"/>
              <a:t>környezet- </a:t>
            </a:r>
            <a:r>
              <a:rPr lang="hu-HU" dirty="0"/>
              <a:t>és </a:t>
            </a:r>
            <a:r>
              <a:rPr lang="hu-HU" dirty="0" smtClean="0"/>
              <a:t>természetvédelemi</a:t>
            </a:r>
            <a:endParaRPr lang="hu-HU" dirty="0"/>
          </a:p>
          <a:p>
            <a:r>
              <a:rPr lang="hu-HU" dirty="0" smtClean="0"/>
              <a:t>katasztrófavédelmi</a:t>
            </a:r>
            <a:endParaRPr lang="hu-HU" dirty="0"/>
          </a:p>
          <a:p>
            <a:r>
              <a:rPr lang="hu-HU" dirty="0" smtClean="0"/>
              <a:t>óvodás </a:t>
            </a:r>
            <a:r>
              <a:rPr lang="hu-HU" dirty="0"/>
              <a:t>korú, sajátos nevelési igényű gyermekekkel, tanulókkal, az idős emberekkel közös </a:t>
            </a:r>
            <a:r>
              <a:rPr lang="hu-HU" b="1" dirty="0"/>
              <a:t>sport- és </a:t>
            </a:r>
            <a:r>
              <a:rPr lang="hu-HU" b="1" dirty="0" smtClean="0"/>
              <a:t>szabadidős</a:t>
            </a:r>
            <a:endParaRPr lang="hu-HU" b="1" dirty="0"/>
          </a:p>
          <a:p>
            <a:r>
              <a:rPr lang="hu-HU" dirty="0" smtClean="0"/>
              <a:t>egyes </a:t>
            </a:r>
            <a:r>
              <a:rPr lang="hu-HU" dirty="0"/>
              <a:t>rendőrségi feladatok ellátására létrehozott szerveknél </a:t>
            </a:r>
            <a:r>
              <a:rPr lang="hu-HU" b="1" dirty="0"/>
              <a:t>bűn- és </a:t>
            </a:r>
            <a:r>
              <a:rPr lang="hu-HU" b="1" dirty="0" smtClean="0"/>
              <a:t>baleset-megelőzési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1687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Mit? – egészségügyi területen 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/>
              <a:t>felolvasás, beszélgetés</a:t>
            </a:r>
          </a:p>
          <a:p>
            <a:r>
              <a:rPr lang="hu-HU" dirty="0" smtClean="0"/>
              <a:t>beteg </a:t>
            </a:r>
            <a:r>
              <a:rPr lang="hu-HU" dirty="0"/>
              <a:t>kísérete a betegszállítókkal együtt</a:t>
            </a:r>
          </a:p>
          <a:p>
            <a:r>
              <a:rPr lang="hu-HU" dirty="0"/>
              <a:t>segítség a beteg felültetésekor, </a:t>
            </a:r>
            <a:r>
              <a:rPr lang="hu-HU" dirty="0" smtClean="0"/>
              <a:t>séta alkalmával</a:t>
            </a:r>
          </a:p>
          <a:p>
            <a:r>
              <a:rPr lang="hu-HU" dirty="0"/>
              <a:t>az ápolószemélyzetet segítő </a:t>
            </a:r>
            <a:r>
              <a:rPr lang="hu-HU" dirty="0" smtClean="0"/>
              <a:t>feladatok</a:t>
            </a:r>
            <a:endParaRPr lang="hu-HU" dirty="0"/>
          </a:p>
          <a:p>
            <a:r>
              <a:rPr lang="hu-HU" dirty="0"/>
              <a:t>beteg környezetének rendben tartása, segítség </a:t>
            </a:r>
            <a:r>
              <a:rPr lang="hu-HU" dirty="0" smtClean="0"/>
              <a:t>étkezésben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08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Mit? – szociális területen 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/>
              <a:t>idős emberek segítése egyénileg </a:t>
            </a:r>
            <a:r>
              <a:rPr lang="hu-HU" dirty="0" smtClean="0"/>
              <a:t>otthonukban/szociális </a:t>
            </a:r>
            <a:r>
              <a:rPr lang="hu-HU" dirty="0"/>
              <a:t>intézmény keretei között (</a:t>
            </a:r>
            <a:r>
              <a:rPr lang="hu-HU" dirty="0" smtClean="0"/>
              <a:t>séta, </a:t>
            </a:r>
            <a:r>
              <a:rPr lang="hu-HU" dirty="0"/>
              <a:t>bevásárlás, </a:t>
            </a:r>
            <a:r>
              <a:rPr lang="hu-HU" dirty="0" smtClean="0"/>
              <a:t>felolvasás, beszélgetés</a:t>
            </a:r>
            <a:r>
              <a:rPr lang="hu-HU" dirty="0"/>
              <a:t>, </a:t>
            </a:r>
            <a:r>
              <a:rPr lang="hu-HU" dirty="0" smtClean="0"/>
              <a:t>közös főzés</a:t>
            </a:r>
            <a:r>
              <a:rPr lang="hu-HU" dirty="0"/>
              <a:t>, takarítás, udvar rendbe tétele, </a:t>
            </a:r>
            <a:r>
              <a:rPr lang="hu-HU" dirty="0" smtClean="0"/>
              <a:t>favágás)</a:t>
            </a:r>
            <a:endParaRPr lang="hu-HU" dirty="0"/>
          </a:p>
          <a:p>
            <a:r>
              <a:rPr lang="hu-HU" dirty="0" smtClean="0"/>
              <a:t>internethasználatban </a:t>
            </a:r>
            <a:r>
              <a:rPr lang="hu-HU" dirty="0"/>
              <a:t>segítségnyújtás, gyakorlásban </a:t>
            </a:r>
            <a:r>
              <a:rPr lang="hu-HU" dirty="0" smtClean="0"/>
              <a:t>támogatás</a:t>
            </a:r>
          </a:p>
          <a:p>
            <a:r>
              <a:rPr lang="hu-HU" dirty="0" smtClean="0"/>
              <a:t>hajléktalanszállón </a:t>
            </a:r>
            <a:r>
              <a:rPr lang="hu-HU" dirty="0"/>
              <a:t>vetélkedő, közös program (pl. főzés) </a:t>
            </a:r>
            <a:r>
              <a:rPr lang="hu-HU" dirty="0" smtClean="0"/>
              <a:t>szervezése</a:t>
            </a:r>
          </a:p>
          <a:p>
            <a:r>
              <a:rPr lang="hu-HU" dirty="0" smtClean="0"/>
              <a:t>tanulásban </a:t>
            </a:r>
            <a:r>
              <a:rPr lang="hu-HU" dirty="0"/>
              <a:t>való segítés gyermekotthonban, fogyatékossággal élők körében, „korrepetálás”, (pl. versgyakorlás, leckeírás, nyelvtanítás)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49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2021</TotalTime>
  <Words>804</Words>
  <Application>Microsoft Office PowerPoint</Application>
  <PresentationFormat>Egyéni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Organikus</vt:lpstr>
      <vt:lpstr>Iskolai Közösségi Szolgálat</vt:lpstr>
      <vt:lpstr>Mi fán terem a ”Közösségi szolgálat”?</vt:lpstr>
      <vt:lpstr>Miért?</vt:lpstr>
      <vt:lpstr>Miért?</vt:lpstr>
      <vt:lpstr>Miért?</vt:lpstr>
      <vt:lpstr>Hol?</vt:lpstr>
      <vt:lpstr>Mit?</vt:lpstr>
      <vt:lpstr>Mit? – egészségügyi területen </vt:lpstr>
      <vt:lpstr>Mit? – szociális területen </vt:lpstr>
      <vt:lpstr>Mit? – oktatási területen </vt:lpstr>
      <vt:lpstr>Mit? – kulturális és közösségi területen </vt:lpstr>
      <vt:lpstr>Mit? – környezet- és természetvédelemi területen </vt:lpstr>
      <vt:lpstr>Mit? – katasztrófavédelmi területen </vt:lpstr>
      <vt:lpstr>Mit? – óvodás korú, sajátos nevelési igényű gyermekekkel, tanulókkal, az idős emberekkel közös sport- és szabadidős területen </vt:lpstr>
      <vt:lpstr>Mit? – egyes rendőrségi feladatok ellátására létrehozott szerveknél bűn- és baleset-megelőzési</vt:lpstr>
      <vt:lpstr>Mit NEM?</vt:lpstr>
      <vt:lpstr>Mennyit és mikor?</vt:lpstr>
      <vt:lpstr>Házi feladat</vt:lpstr>
      <vt:lpstr>Segítség a döntéshez</vt:lpstr>
      <vt:lpstr>Továbbiak</vt:lpstr>
      <vt:lpstr>Végszó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Iskolai Közösségi Szolgálat</dc:title>
  <dc:creator>Matek</dc:creator>
  <cp:lastModifiedBy>HőgyeA</cp:lastModifiedBy>
  <cp:revision>39</cp:revision>
  <dcterms:created xsi:type="dcterms:W3CDTF">2017-10-13T06:43:50Z</dcterms:created>
  <dcterms:modified xsi:type="dcterms:W3CDTF">2020-06-30T16:28:56Z</dcterms:modified>
</cp:coreProperties>
</file>