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0" r:id="rId4"/>
    <p:sldId id="258" r:id="rId5"/>
    <p:sldId id="281" r:id="rId6"/>
    <p:sldId id="282" r:id="rId7"/>
    <p:sldId id="259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9" r:id="rId22"/>
    <p:sldId id="300" r:id="rId23"/>
    <p:sldId id="297" r:id="rId24"/>
    <p:sldId id="298" r:id="rId25"/>
    <p:sldId id="275" r:id="rId26"/>
    <p:sldId id="278" r:id="rId27"/>
    <p:sldId id="279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CAD0-90EA-4354-8635-A383D5013135}" type="datetimeFigureOut">
              <a:rPr lang="hu-HU" smtClean="0"/>
              <a:t>2020.06.30.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2105-1FAE-4202-9A05-A97D46036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692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464D5-FBF0-449E-9950-E87923464796}" type="datetimeFigureOut">
              <a:rPr lang="hu-HU" smtClean="0"/>
              <a:t>2020.06.30.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6C74-BFCB-4C0C-A728-37B9453A2E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854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C07FD0-83AF-41CA-A330-6C53A7E39C4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6B6B-B5CC-4805-A4A7-A412DF56B2BE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F0E3-4EEC-48B7-948A-46DE914A2B3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08CC-4B66-4836-A88D-421FA263E970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3098-9947-4959-A4A7-800946F9A84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4C67-E779-4B5D-A3FF-05AC2185515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4C7C-79B3-4F63-AFA3-E6F2C1CDB31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774-1A45-464D-A1AD-0F62B6D2665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675C-6A25-483D-8717-4EF9A97E71B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E62B-5E33-4314-B9D0-AABCB8E4786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EE6D-C556-4983-A4E0-A2CFE263AE7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FBFF-E91D-42AA-873F-22100A54ADF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1EB9-9E33-4E6E-9BE9-5C96DDBEE8C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E01D-CD23-4F50-A862-F8D5BE3B3419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00D0-5D89-425F-93EE-464A295FF79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8BF9-7FA1-44D2-90AB-21F86145D77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9E29-AB12-44F8-B637-4F446143A0CD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84A6F3-09AD-458F-9F24-EE4C93CF6BAF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SzIG IKSz - szigiksz@gmail.com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skola@szigbp.hu" TargetMode="External"/><Relationship Id="rId2" Type="http://schemas.openxmlformats.org/officeDocument/2006/relationships/hyperlink" Target="mailto:szigiksz@gma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Iskolai Közösségi Szolgálat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b="1" cap="small" dirty="0"/>
              <a:t>2</a:t>
            </a:r>
            <a:r>
              <a:rPr lang="hu-HU" b="1" cap="small" dirty="0" smtClean="0"/>
              <a:t>. Felkészítő foglalkozás</a:t>
            </a:r>
          </a:p>
          <a:p>
            <a:r>
              <a:rPr lang="hu-HU" dirty="0" smtClean="0"/>
              <a:t>Szent </a:t>
            </a:r>
            <a:r>
              <a:rPr lang="hu-HU" smtClean="0"/>
              <a:t>István </a:t>
            </a:r>
            <a:r>
              <a:rPr lang="hu-HU" smtClean="0"/>
              <a:t>Gimnázium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017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Magyar Mezőgazdasági Múzeum és Könyvtár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KULTURÁLIS </a:t>
            </a:r>
            <a:r>
              <a:rPr lang="hu-HU" dirty="0"/>
              <a:t>ÉS </a:t>
            </a:r>
            <a:r>
              <a:rPr lang="hu-HU" dirty="0" smtClean="0"/>
              <a:t>KÖZÖSSÉGI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err="1" smtClean="0"/>
              <a:t>köreműködés</a:t>
            </a:r>
            <a:endParaRPr lang="hu-HU" dirty="0" smtClean="0"/>
          </a:p>
          <a:p>
            <a:pPr lvl="2"/>
            <a:r>
              <a:rPr lang="hu-HU" dirty="0" smtClean="0"/>
              <a:t>rendezvényen</a:t>
            </a:r>
          </a:p>
          <a:p>
            <a:pPr lvl="2"/>
            <a:r>
              <a:rPr lang="hu-HU" dirty="0" smtClean="0"/>
              <a:t>múzeumpedagógiai foglalkozáson</a:t>
            </a:r>
          </a:p>
          <a:p>
            <a:pPr lvl="2"/>
            <a:r>
              <a:rPr lang="hu-HU" dirty="0" smtClean="0"/>
              <a:t>nyári táborban</a:t>
            </a:r>
          </a:p>
          <a:p>
            <a:pPr lvl="1"/>
            <a:r>
              <a:rPr lang="hu-HU" dirty="0" smtClean="0"/>
              <a:t>segítség </a:t>
            </a:r>
            <a:r>
              <a:rPr lang="hu-HU" dirty="0"/>
              <a:t>a könyvtárban, </a:t>
            </a:r>
            <a:r>
              <a:rPr lang="hu-HU" dirty="0" smtClean="0"/>
              <a:t>gyűjteményi munkában</a:t>
            </a:r>
            <a:endParaRPr lang="hu-HU" dirty="0"/>
          </a:p>
        </p:txBody>
      </p:sp>
      <p:pic>
        <p:nvPicPr>
          <p:cNvPr id="4098" name="Picture 2" descr="http://budapest.varosom.hu/upload_pic/big/22/320394111121045540_budapest_vajdahunyadvara_mezogazdasagi_muzeum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03" y="3004457"/>
            <a:ext cx="4249594" cy="30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 smtClean="0"/>
              <a:t>Lapról hangra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SZOCIÁLIS ÉS JÓTÉKONYSÁGI</a:t>
            </a:r>
            <a:endParaRPr lang="hu-HU" dirty="0" smtClean="0"/>
          </a:p>
          <a:p>
            <a:r>
              <a:rPr lang="hu-HU" dirty="0" smtClean="0"/>
              <a:t>tevékenység</a:t>
            </a:r>
          </a:p>
          <a:p>
            <a:pPr lvl="1"/>
            <a:r>
              <a:rPr lang="hu-HU" dirty="0" smtClean="0"/>
              <a:t>nyomtatott kiadványokból felolvasás</a:t>
            </a:r>
          </a:p>
        </p:txBody>
      </p:sp>
      <p:pic>
        <p:nvPicPr>
          <p:cNvPr id="5122" name="Picture 2" descr="https://ak3.picdn.net/shutterstock/videos/21081883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64" y="2868392"/>
            <a:ext cx="4729933" cy="26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/>
              <a:t>Menhely Alapítvány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SZOCIÁLIS </a:t>
            </a:r>
            <a:r>
              <a:rPr lang="hu-HU" dirty="0"/>
              <a:t>ÉS JÓTÉKONYSÁGI</a:t>
            </a:r>
            <a:endParaRPr lang="hu-HU" dirty="0" smtClean="0"/>
          </a:p>
          <a:p>
            <a:r>
              <a:rPr lang="hu-HU" dirty="0" smtClean="0"/>
              <a:t>tevékenység</a:t>
            </a:r>
          </a:p>
          <a:p>
            <a:pPr lvl="1"/>
            <a:r>
              <a:rPr lang="hu-HU" dirty="0"/>
              <a:t>idősek otthona, </a:t>
            </a:r>
            <a:r>
              <a:rPr lang="hu-HU" dirty="0" smtClean="0"/>
              <a:t>lábadozó</a:t>
            </a:r>
          </a:p>
          <a:p>
            <a:pPr lvl="1"/>
            <a:r>
              <a:rPr lang="hu-HU" dirty="0" smtClean="0"/>
              <a:t>kísérni</a:t>
            </a:r>
          </a:p>
          <a:p>
            <a:pPr lvl="1"/>
            <a:r>
              <a:rPr lang="hu-HU" dirty="0" err="1"/>
              <a:t>ételolsztásos</a:t>
            </a:r>
            <a:r>
              <a:rPr lang="hu-HU" dirty="0"/>
              <a:t> programok, szendvicskészítés</a:t>
            </a:r>
            <a:endParaRPr lang="hu-HU" dirty="0" smtClean="0"/>
          </a:p>
        </p:txBody>
      </p:sp>
      <p:pic>
        <p:nvPicPr>
          <p:cNvPr id="6146" name="Picture 2" descr="https://www.femcafe.hu/sites/default/files/images/menhely-alapitvan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35" y="2687561"/>
            <a:ext cx="4403362" cy="27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/>
              <a:t>Magyar </a:t>
            </a:r>
            <a:r>
              <a:rPr lang="hu-HU" dirty="0" smtClean="0"/>
              <a:t>Vöröskereszt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SZOCIÁLIS </a:t>
            </a:r>
            <a:r>
              <a:rPr lang="hu-HU" dirty="0"/>
              <a:t>ÉS JÓTÉKONYSÁGI</a:t>
            </a:r>
            <a:endParaRPr lang="hu-HU" dirty="0" smtClean="0"/>
          </a:p>
          <a:p>
            <a:r>
              <a:rPr lang="hu-HU" dirty="0" smtClean="0"/>
              <a:t>tevékenység</a:t>
            </a:r>
          </a:p>
          <a:p>
            <a:pPr lvl="1"/>
            <a:r>
              <a:rPr lang="hu-HU" dirty="0" smtClean="0"/>
              <a:t>sok-sok </a:t>
            </a:r>
            <a:r>
              <a:rPr lang="hu-HU" dirty="0"/>
              <a:t>kampányszerű </a:t>
            </a:r>
            <a:r>
              <a:rPr lang="hu-HU" dirty="0" smtClean="0"/>
              <a:t>feladat</a:t>
            </a:r>
          </a:p>
          <a:p>
            <a:pPr lvl="2"/>
            <a:r>
              <a:rPr lang="hu-HU" dirty="0" smtClean="0"/>
              <a:t>Mikulás Gyár</a:t>
            </a:r>
          </a:p>
          <a:p>
            <a:pPr lvl="2"/>
            <a:r>
              <a:rPr lang="hu-HU" dirty="0" smtClean="0"/>
              <a:t>véradásszervezés</a:t>
            </a:r>
          </a:p>
        </p:txBody>
      </p:sp>
      <p:pic>
        <p:nvPicPr>
          <p:cNvPr id="7170" name="Picture 2" descr="http://kaposvarmost.hu/files/c/7/c7b17469350ad1e29f97ff85318a9a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22" y="2690948"/>
            <a:ext cx="4698675" cy="26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Mozgásjavító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SPORT- </a:t>
            </a:r>
            <a:r>
              <a:rPr lang="hu-HU" dirty="0"/>
              <a:t>ÉS </a:t>
            </a:r>
            <a:r>
              <a:rPr lang="hu-HU" dirty="0" smtClean="0"/>
              <a:t>SZABADIDŐS</a:t>
            </a:r>
          </a:p>
          <a:p>
            <a:pPr lvl="1"/>
            <a:r>
              <a:rPr lang="hu-HU" dirty="0" smtClean="0"/>
              <a:t>OKTATÁSI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err="1" smtClean="0"/>
              <a:t>társasozás</a:t>
            </a:r>
            <a:endParaRPr lang="hu-HU" dirty="0" smtClean="0"/>
          </a:p>
          <a:p>
            <a:pPr lvl="1"/>
            <a:r>
              <a:rPr lang="hu-HU" dirty="0" smtClean="0"/>
              <a:t>foci</a:t>
            </a:r>
          </a:p>
          <a:p>
            <a:pPr lvl="1"/>
            <a:r>
              <a:rPr lang="hu-HU" dirty="0" err="1" smtClean="0"/>
              <a:t>kézműveskedés</a:t>
            </a:r>
            <a:endParaRPr lang="hu-HU" dirty="0" smtClean="0"/>
          </a:p>
          <a:p>
            <a:pPr lvl="1"/>
            <a:r>
              <a:rPr lang="hu-HU" dirty="0" smtClean="0"/>
              <a:t>együtt tanulás</a:t>
            </a:r>
          </a:p>
          <a:p>
            <a:pPr lvl="1"/>
            <a:endParaRPr lang="hu-HU" dirty="0" smtClean="0"/>
          </a:p>
        </p:txBody>
      </p:sp>
      <p:pic>
        <p:nvPicPr>
          <p:cNvPr id="8194" name="Picture 2" descr="http://images.reblog.hu/uploads/blogs/362/73837/post_73837_20120131084202.jpg?ful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69" y="2743200"/>
            <a:ext cx="4571328" cy="30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Csodák Palotája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OKTATÁSI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/>
              <a:t>információs </a:t>
            </a:r>
            <a:r>
              <a:rPr lang="hu-HU" dirty="0" smtClean="0"/>
              <a:t>pult</a:t>
            </a:r>
          </a:p>
          <a:p>
            <a:pPr lvl="1"/>
            <a:r>
              <a:rPr lang="hu-HU" dirty="0" smtClean="0"/>
              <a:t>ruhatár</a:t>
            </a:r>
          </a:p>
          <a:p>
            <a:pPr lvl="1"/>
            <a:r>
              <a:rPr lang="hu-HU" dirty="0" smtClean="0"/>
              <a:t>mozi</a:t>
            </a:r>
          </a:p>
          <a:p>
            <a:pPr lvl="1"/>
            <a:r>
              <a:rPr lang="hu-HU" dirty="0" smtClean="0"/>
              <a:t>játéktér</a:t>
            </a:r>
          </a:p>
          <a:p>
            <a:pPr lvl="1"/>
            <a:r>
              <a:rPr lang="hu-HU" dirty="0" smtClean="0"/>
              <a:t>rendezvényszervezés</a:t>
            </a:r>
          </a:p>
        </p:txBody>
      </p:sp>
      <p:pic>
        <p:nvPicPr>
          <p:cNvPr id="9218" name="Picture 2" descr="http://kirandulastervezo.hu/sites/default/files/csop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689448"/>
            <a:ext cx="3764277" cy="30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Máltai Szeretet </a:t>
            </a:r>
            <a:r>
              <a:rPr lang="hu-HU" dirty="0" smtClean="0"/>
              <a:t>Szolgálat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OKTATÁSI</a:t>
            </a:r>
          </a:p>
          <a:p>
            <a:pPr lvl="1"/>
            <a:r>
              <a:rPr lang="hu-HU" dirty="0" smtClean="0"/>
              <a:t>KULTURÁLIS </a:t>
            </a:r>
            <a:r>
              <a:rPr lang="hu-HU" dirty="0"/>
              <a:t>ÉS </a:t>
            </a:r>
            <a:r>
              <a:rPr lang="hu-HU" dirty="0" smtClean="0"/>
              <a:t>KÖZÖSSÉGI</a:t>
            </a:r>
          </a:p>
          <a:p>
            <a:pPr lvl="1"/>
            <a:r>
              <a:rPr lang="hu-HU" dirty="0" smtClean="0"/>
              <a:t>SZOCIÁLIS </a:t>
            </a:r>
            <a:r>
              <a:rPr lang="hu-HU" dirty="0"/>
              <a:t>ÉS </a:t>
            </a:r>
            <a:r>
              <a:rPr lang="hu-HU" dirty="0" smtClean="0"/>
              <a:t>JÓTÉKONYSÁGI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smtClean="0"/>
              <a:t>korrepetálás</a:t>
            </a:r>
          </a:p>
          <a:p>
            <a:pPr lvl="1"/>
            <a:r>
              <a:rPr lang="hu-HU" dirty="0" smtClean="0"/>
              <a:t>gyerekfoglalkozás</a:t>
            </a:r>
          </a:p>
          <a:p>
            <a:pPr lvl="1"/>
            <a:r>
              <a:rPr lang="hu-HU" dirty="0" smtClean="0"/>
              <a:t>cikkfordítás</a:t>
            </a:r>
            <a:r>
              <a:rPr lang="hu-HU" dirty="0"/>
              <a:t>, </a:t>
            </a:r>
            <a:r>
              <a:rPr lang="hu-HU" dirty="0" smtClean="0"/>
              <a:t>cikkírás</a:t>
            </a:r>
            <a:r>
              <a:rPr lang="hu-HU" dirty="0"/>
              <a:t>, </a:t>
            </a:r>
            <a:r>
              <a:rPr lang="hu-HU" dirty="0" err="1" smtClean="0"/>
              <a:t>fotózás</a:t>
            </a:r>
            <a:r>
              <a:rPr lang="hu-HU" dirty="0"/>
              <a:t>, </a:t>
            </a:r>
            <a:r>
              <a:rPr lang="hu-HU" dirty="0" smtClean="0"/>
              <a:t>videókészítés,</a:t>
            </a:r>
            <a:br>
              <a:rPr lang="hu-HU" dirty="0" smtClean="0"/>
            </a:br>
            <a:r>
              <a:rPr lang="hu-HU" dirty="0" smtClean="0"/>
              <a:t>közösségi média </a:t>
            </a:r>
            <a:r>
              <a:rPr lang="hu-HU" dirty="0"/>
              <a:t>marketing, </a:t>
            </a:r>
            <a:r>
              <a:rPr lang="hu-HU" dirty="0" smtClean="0"/>
              <a:t>gyerekfoglalkozások, kézművesség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22" y="2556932"/>
            <a:ext cx="4381975" cy="29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 smtClean="0"/>
              <a:t>Polgárőrség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KATASZTRÓFAVÉDELMI</a:t>
            </a:r>
            <a:endParaRPr lang="hu-HU" dirty="0" smtClean="0"/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/>
              <a:t>ifjú polgárőri szolgálat</a:t>
            </a:r>
            <a:endParaRPr lang="hu-HU" dirty="0" smtClean="0"/>
          </a:p>
          <a:p>
            <a:pPr lvl="1"/>
            <a:r>
              <a:rPr lang="hu-HU" dirty="0" smtClean="0"/>
              <a:t>önkéntes tűzoltói szolgálat</a:t>
            </a:r>
          </a:p>
        </p:txBody>
      </p:sp>
      <p:pic>
        <p:nvPicPr>
          <p:cNvPr id="10242" name="Picture 2" descr="http://files.csmpolgaror-hu.webnode.hu/200014624-caf84cc2a9/12144934_1038456456193934_2113686917299696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1" y="2556932"/>
            <a:ext cx="4336869" cy="32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 err="1"/>
              <a:t>Parafonia</a:t>
            </a:r>
            <a:r>
              <a:rPr lang="hu-HU" dirty="0"/>
              <a:t> – "A zene mindenkié" Egyesület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KULTURÁLIS ÉS KÖZÖSSÉGI</a:t>
            </a:r>
            <a:endParaRPr lang="hu-HU" dirty="0" smtClean="0"/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/>
              <a:t>zenei </a:t>
            </a:r>
            <a:r>
              <a:rPr lang="hu-HU" dirty="0" smtClean="0"/>
              <a:t>asszisztensi feladatok</a:t>
            </a:r>
          </a:p>
          <a:p>
            <a:pPr lvl="1"/>
            <a:r>
              <a:rPr lang="hu-HU" dirty="0" smtClean="0"/>
              <a:t>koncerteken segédkezés</a:t>
            </a:r>
          </a:p>
          <a:p>
            <a:pPr lvl="1"/>
            <a:r>
              <a:rPr lang="hu-HU" dirty="0" smtClean="0"/>
              <a:t>pakolásban segédkezés</a:t>
            </a:r>
          </a:p>
        </p:txBody>
      </p:sp>
      <p:pic>
        <p:nvPicPr>
          <p:cNvPr id="12290" name="Picture 2" descr="http://media.borsonline.hu/cikk/15/140820/gallery-picture/645w/1321814_paraf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4" y="3167977"/>
            <a:ext cx="4979123" cy="28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/>
              <a:t>ZENEZÓNA </a:t>
            </a:r>
            <a:r>
              <a:rPr lang="hu-HU" dirty="0" smtClean="0"/>
              <a:t>Alapítvány</a:t>
            </a:r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KULTURÁLIS ÉS KÖZÖSSÉGI</a:t>
            </a:r>
            <a:endParaRPr lang="hu-HU" dirty="0" smtClean="0"/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HANGSZERESSss</a:t>
            </a:r>
            <a:r>
              <a:rPr lang="hu-HU" dirty="0"/>
              <a:t>"</a:t>
            </a:r>
            <a:endParaRPr lang="hu-HU" dirty="0" smtClean="0"/>
          </a:p>
          <a:p>
            <a:pPr lvl="1"/>
            <a:r>
              <a:rPr lang="hu-HU" dirty="0" smtClean="0"/>
              <a:t>zeneszoba</a:t>
            </a:r>
          </a:p>
        </p:txBody>
      </p:sp>
      <p:pic>
        <p:nvPicPr>
          <p:cNvPr id="13314" name="Picture 2" descr="http://zenezona.com/wp-content/gallery/Piros-Iskola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58" y="2556932"/>
            <a:ext cx="4481739" cy="33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Menetrend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0"/>
            <a:ext cx="9601196" cy="3504235"/>
          </a:xfrm>
        </p:spPr>
        <p:txBody>
          <a:bodyPr>
            <a:normAutofit/>
          </a:bodyPr>
          <a:lstStyle/>
          <a:p>
            <a:r>
              <a:rPr lang="hu-HU" dirty="0" smtClean="0"/>
              <a:t>Visszatekintés, emlékeztető</a:t>
            </a:r>
          </a:p>
          <a:p>
            <a:r>
              <a:rPr lang="hu-HU" dirty="0" smtClean="0"/>
              <a:t>Fogadóhely-börze</a:t>
            </a:r>
          </a:p>
          <a:p>
            <a:r>
              <a:rPr lang="hu-HU" dirty="0" smtClean="0"/>
              <a:t>Praktikus tudnivalók</a:t>
            </a:r>
          </a:p>
          <a:p>
            <a:r>
              <a:rPr lang="hu-HU" dirty="0" smtClean="0"/>
              <a:t>Házi feladat</a:t>
            </a:r>
          </a:p>
          <a:p>
            <a:endParaRPr lang="hu-HU" b="1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578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Vakok Állami Intézete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SZOCIÁLIS ÉS </a:t>
            </a:r>
            <a:r>
              <a:rPr lang="hu-HU" dirty="0" smtClean="0"/>
              <a:t>JÓTÉKONYSÁGI</a:t>
            </a:r>
          </a:p>
          <a:p>
            <a:pPr lvl="1"/>
            <a:r>
              <a:rPr lang="hu-HU" dirty="0"/>
              <a:t>KULTURÁLIS ÉS KÖZÖSSÉGI</a:t>
            </a:r>
            <a:endParaRPr lang="hu-HU" dirty="0" smtClean="0"/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smtClean="0"/>
              <a:t>rendezvények</a:t>
            </a:r>
          </a:p>
          <a:p>
            <a:pPr lvl="1"/>
            <a:r>
              <a:rPr lang="hu-HU" dirty="0" smtClean="0"/>
              <a:t>programok</a:t>
            </a:r>
          </a:p>
          <a:p>
            <a:pPr lvl="1"/>
            <a:r>
              <a:rPr lang="hu-HU" dirty="0" smtClean="0"/>
              <a:t>csoportfoglalkozások</a:t>
            </a:r>
          </a:p>
        </p:txBody>
      </p:sp>
      <p:pic>
        <p:nvPicPr>
          <p:cNvPr id="14338" name="Picture 2" descr="http://www.szeretlekmagyarorszag.hu/wp-content/uploads/2015/03/vakvezetokut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2556932"/>
            <a:ext cx="4796243" cy="32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Uzsoki</a:t>
            </a:r>
            <a:r>
              <a:rPr lang="hu-HU" dirty="0"/>
              <a:t> utcai kórház – Rehabilitációs osztály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EGÉSZSÉGÜGYI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smtClean="0"/>
              <a:t>beteg kísérete, várakozás vele</a:t>
            </a:r>
          </a:p>
          <a:p>
            <a:pPr lvl="1"/>
            <a:r>
              <a:rPr lang="hu-HU" dirty="0" smtClean="0"/>
              <a:t>felolvasás, beszélgetés</a:t>
            </a:r>
          </a:p>
          <a:p>
            <a:pPr lvl="1"/>
            <a:r>
              <a:rPr lang="hu-HU" dirty="0" smtClean="0"/>
              <a:t>klub </a:t>
            </a:r>
            <a:r>
              <a:rPr lang="hu-HU" dirty="0"/>
              <a:t>jellegű beszélgetős </a:t>
            </a:r>
            <a:r>
              <a:rPr lang="hu-HU" dirty="0" smtClean="0"/>
              <a:t>teázások</a:t>
            </a:r>
          </a:p>
          <a:p>
            <a:pPr lvl="1"/>
            <a:r>
              <a:rPr lang="hu-HU" dirty="0" smtClean="0"/>
              <a:t>játék</a:t>
            </a:r>
          </a:p>
          <a:p>
            <a:pPr lvl="1"/>
            <a:r>
              <a:rPr lang="hu-HU" dirty="0" smtClean="0"/>
              <a:t>életinterjú </a:t>
            </a:r>
            <a:r>
              <a:rPr lang="hu-HU" dirty="0"/>
              <a:t>készítése</a:t>
            </a:r>
            <a:endParaRPr lang="hu-HU" dirty="0" smtClean="0"/>
          </a:p>
        </p:txBody>
      </p:sp>
      <p:pic>
        <p:nvPicPr>
          <p:cNvPr id="15362" name="Picture 2" descr="http://static3.businessinsider.com/image/5810c57eb28a645d008b4fa8-889/shutterstock_15602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67" y="2823753"/>
            <a:ext cx="4168230" cy="31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Nem Adom Fel Alapítvány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/>
              <a:t>KULTURÁLIS ÉS KÖZÖSSÉGI</a:t>
            </a:r>
            <a:endParaRPr lang="hu-HU" dirty="0" smtClean="0"/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/>
              <a:t>nagyobb rendezvényen (pl. kisiskolásoknak </a:t>
            </a:r>
            <a:r>
              <a:rPr lang="hu-HU" dirty="0" smtClean="0"/>
              <a:t>érzékenyítés)</a:t>
            </a:r>
          </a:p>
          <a:p>
            <a:pPr lvl="2"/>
            <a:r>
              <a:rPr lang="hu-HU" dirty="0" smtClean="0"/>
              <a:t>lebonyolításban közreműködés</a:t>
            </a:r>
          </a:p>
          <a:p>
            <a:pPr lvl="2"/>
            <a:r>
              <a:rPr lang="hu-HU" dirty="0" smtClean="0"/>
              <a:t>gyerekek </a:t>
            </a:r>
            <a:r>
              <a:rPr lang="hu-HU" dirty="0"/>
              <a:t>segítése</a:t>
            </a:r>
            <a:endParaRPr lang="hu-HU" dirty="0" smtClean="0"/>
          </a:p>
          <a:p>
            <a:pPr lvl="1"/>
            <a:r>
              <a:rPr lang="hu-HU" dirty="0"/>
              <a:t>fogyatékossággal </a:t>
            </a:r>
            <a:r>
              <a:rPr lang="hu-HU" dirty="0" smtClean="0"/>
              <a:t>élők kísérése programra</a:t>
            </a:r>
          </a:p>
          <a:p>
            <a:pPr lvl="1"/>
            <a:r>
              <a:rPr lang="pt-BR" dirty="0"/>
              <a:t>Nem Adom Fel Cafe &amp; </a:t>
            </a:r>
            <a:r>
              <a:rPr lang="pt-BR" dirty="0" smtClean="0"/>
              <a:t>Bar</a:t>
            </a:r>
            <a:r>
              <a:rPr lang="hu-HU" dirty="0" smtClean="0"/>
              <a:t>-</a:t>
            </a:r>
            <a:r>
              <a:rPr lang="hu-HU" dirty="0" err="1" smtClean="0"/>
              <a:t>ban</a:t>
            </a:r>
            <a:r>
              <a:rPr lang="hu-HU" dirty="0" smtClean="0"/>
              <a:t> besegíteni</a:t>
            </a:r>
            <a:br>
              <a:rPr lang="hu-HU" dirty="0" smtClean="0"/>
            </a:br>
            <a:r>
              <a:rPr lang="hu-HU" dirty="0" smtClean="0"/>
              <a:t>(***szavazás: Erste Higgy magadban!)</a:t>
            </a:r>
          </a:p>
          <a:p>
            <a:pPr lvl="1"/>
            <a:r>
              <a:rPr lang="hu-HU" dirty="0"/>
              <a:t>fogyatékos </a:t>
            </a:r>
            <a:r>
              <a:rPr lang="hu-HU" dirty="0" smtClean="0"/>
              <a:t>fiatalokkal foglalkozások, klubok</a:t>
            </a:r>
          </a:p>
          <a:p>
            <a:pPr lvl="1"/>
            <a:r>
              <a:rPr lang="hu-HU" dirty="0"/>
              <a:t>zenekar melletti </a:t>
            </a:r>
            <a:r>
              <a:rPr lang="hu-HU" dirty="0" smtClean="0"/>
              <a:t>segítség</a:t>
            </a:r>
          </a:p>
        </p:txBody>
      </p:sp>
      <p:pic>
        <p:nvPicPr>
          <p:cNvPr id="18434" name="Picture 2" descr="Nem Adom Fel fényké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87" y="2648372"/>
            <a:ext cx="4622110" cy="30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b="1" dirty="0" smtClean="0"/>
              <a:t>TOVÁBBIAK</a:t>
            </a:r>
          </a:p>
          <a:p>
            <a:pPr lvl="1"/>
            <a:r>
              <a:rPr lang="hu-HU" dirty="0" smtClean="0"/>
              <a:t>Szent István Gimnázium</a:t>
            </a:r>
          </a:p>
          <a:p>
            <a:pPr lvl="1"/>
            <a:r>
              <a:rPr lang="hu-HU" dirty="0" smtClean="0"/>
              <a:t>Gondola-program</a:t>
            </a:r>
          </a:p>
          <a:p>
            <a:pPr lvl="1"/>
            <a:r>
              <a:rPr lang="hu-HU" dirty="0" err="1"/>
              <a:t>Messzehangzó</a:t>
            </a:r>
            <a:r>
              <a:rPr lang="hu-HU" dirty="0"/>
              <a:t> Tehetségek Alapítvány – Csapatmunka </a:t>
            </a:r>
            <a:r>
              <a:rPr lang="hu-HU" dirty="0" smtClean="0"/>
              <a:t>Tábor</a:t>
            </a:r>
          </a:p>
          <a:p>
            <a:pPr lvl="1"/>
            <a:r>
              <a:rPr lang="hu-HU" dirty="0"/>
              <a:t>Duna-Ipoly Nemzeti </a:t>
            </a:r>
            <a:r>
              <a:rPr lang="hu-HU" dirty="0" smtClean="0"/>
              <a:t>Park</a:t>
            </a:r>
          </a:p>
          <a:p>
            <a:pPr lvl="1"/>
            <a:r>
              <a:rPr lang="hu-HU" dirty="0" err="1" smtClean="0"/>
              <a:t>Nemadomfel</a:t>
            </a:r>
            <a:r>
              <a:rPr lang="hu-HU" dirty="0" smtClean="0"/>
              <a:t> Alapítvány</a:t>
            </a:r>
          </a:p>
          <a:p>
            <a:pPr lvl="1"/>
            <a:r>
              <a:rPr lang="hu-HU" dirty="0"/>
              <a:t>„Csak Egyet” Szociális Segítő </a:t>
            </a:r>
            <a:r>
              <a:rPr lang="hu-HU" dirty="0" smtClean="0"/>
              <a:t>Központ</a:t>
            </a:r>
          </a:p>
          <a:p>
            <a:pPr lvl="1"/>
            <a:r>
              <a:rPr lang="hu-HU" dirty="0"/>
              <a:t>Piros </a:t>
            </a:r>
            <a:r>
              <a:rPr lang="hu-HU" dirty="0" smtClean="0"/>
              <a:t>orr</a:t>
            </a:r>
          </a:p>
        </p:txBody>
      </p:sp>
    </p:spTree>
    <p:extLst>
      <p:ext uri="{BB962C8B-B14F-4D97-AF65-F5344CB8AC3E}">
        <p14:creationId xmlns:p14="http://schemas.microsoft.com/office/powerpoint/2010/main" val="39594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b="1" dirty="0" smtClean="0"/>
              <a:t>TOVÁBBIAK</a:t>
            </a:r>
          </a:p>
          <a:p>
            <a:pPr lvl="1"/>
            <a:r>
              <a:rPr lang="hu-HU" dirty="0" smtClean="0"/>
              <a:t>folyamatosan bővül…</a:t>
            </a:r>
          </a:p>
          <a:p>
            <a:pPr lvl="1"/>
            <a:r>
              <a:rPr lang="hu-HU" dirty="0" smtClean="0"/>
              <a:t>tanuló </a:t>
            </a:r>
            <a:r>
              <a:rPr lang="hu-HU" dirty="0"/>
              <a:t>által szervezett </a:t>
            </a:r>
            <a:r>
              <a:rPr lang="hu-HU" dirty="0" smtClean="0"/>
              <a:t>fogadóhely</a:t>
            </a:r>
          </a:p>
          <a:p>
            <a:pPr lvl="2"/>
            <a:r>
              <a:rPr lang="hu-HU" dirty="0" smtClean="0"/>
              <a:t>iskolai koordinátor, együttműködési megállapodás</a:t>
            </a:r>
          </a:p>
        </p:txBody>
      </p:sp>
    </p:spTree>
    <p:extLst>
      <p:ext uri="{BB962C8B-B14F-4D97-AF65-F5344CB8AC3E}">
        <p14:creationId xmlns:p14="http://schemas.microsoft.com/office/powerpoint/2010/main" val="34882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Mennyit, mikor, hol?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/>
              <a:t>50 óra (=50 x 60 perc) - </a:t>
            </a:r>
            <a:r>
              <a:rPr lang="hu-HU" dirty="0" smtClean="0"/>
              <a:t>tisztán</a:t>
            </a:r>
          </a:p>
          <a:p>
            <a:r>
              <a:rPr lang="hu-HU" dirty="0" smtClean="0"/>
              <a:t>rendszer(es)</a:t>
            </a:r>
          </a:p>
          <a:p>
            <a:r>
              <a:rPr lang="hu-HU" dirty="0" smtClean="0"/>
              <a:t>tanítási </a:t>
            </a:r>
            <a:r>
              <a:rPr lang="hu-HU" dirty="0"/>
              <a:t>napon: </a:t>
            </a:r>
            <a:r>
              <a:rPr lang="hu-HU" dirty="0" smtClean="0"/>
              <a:t>1-3 óra, tanítási </a:t>
            </a:r>
            <a:r>
              <a:rPr lang="hu-HU" dirty="0"/>
              <a:t>napon kívül: </a:t>
            </a:r>
            <a:r>
              <a:rPr lang="hu-HU" dirty="0" smtClean="0"/>
              <a:t>1-5 óra</a:t>
            </a:r>
          </a:p>
          <a:p>
            <a:r>
              <a:rPr lang="hu-HU" dirty="0" smtClean="0"/>
              <a:t>9-10. osztály</a:t>
            </a:r>
          </a:p>
          <a:p>
            <a:r>
              <a:rPr lang="hu-HU" dirty="0" smtClean="0"/>
              <a:t>Szent István Gimnáziumban </a:t>
            </a:r>
            <a:r>
              <a:rPr lang="hu-HU" b="1" dirty="0" smtClean="0"/>
              <a:t>legfeljebb </a:t>
            </a:r>
            <a:r>
              <a:rPr lang="hu-HU" b="1" dirty="0" smtClean="0"/>
              <a:t>20 </a:t>
            </a:r>
            <a:r>
              <a:rPr lang="hu-HU" b="1" dirty="0" smtClean="0"/>
              <a:t>óra </a:t>
            </a:r>
            <a:r>
              <a:rPr lang="hu-HU" dirty="0" smtClean="0"/>
              <a:t>(foglalkozásokon kívül)</a:t>
            </a:r>
          </a:p>
          <a:p>
            <a:r>
              <a:rPr lang="hu-HU" b="1" dirty="0" smtClean="0"/>
              <a:t>legalább három</a:t>
            </a:r>
            <a:r>
              <a:rPr lang="hu-HU" dirty="0" smtClean="0"/>
              <a:t> különböző fogadóhely (1+2)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8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Szolgálat naplózása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közösségi szolgálat teljesítményigazoló napló (kiskönyv)</a:t>
            </a:r>
          </a:p>
          <a:p>
            <a:pPr lvl="1"/>
            <a:r>
              <a:rPr lang="hu-HU" dirty="0" smtClean="0"/>
              <a:t>1. óra </a:t>
            </a:r>
            <a:r>
              <a:rPr lang="hu-HU" dirty="0" smtClean="0"/>
              <a:t>: 1</a:t>
            </a:r>
            <a:r>
              <a:rPr lang="hu-HU" dirty="0" smtClean="0"/>
              <a:t>. felkészítő foglalkozás</a:t>
            </a:r>
          </a:p>
          <a:p>
            <a:pPr lvl="1"/>
            <a:r>
              <a:rPr lang="hu-HU" dirty="0" smtClean="0"/>
              <a:t>2. óra </a:t>
            </a:r>
            <a:r>
              <a:rPr lang="hu-HU" dirty="0" smtClean="0"/>
              <a:t>: Jelentkezésre </a:t>
            </a:r>
            <a:r>
              <a:rPr lang="hu-HU" dirty="0" smtClean="0"/>
              <a:t>felkészülés</a:t>
            </a:r>
          </a:p>
          <a:p>
            <a:pPr lvl="1"/>
            <a:r>
              <a:rPr lang="hu-HU" dirty="0" smtClean="0"/>
              <a:t>3. </a:t>
            </a:r>
            <a:r>
              <a:rPr lang="hu-HU" dirty="0" smtClean="0"/>
              <a:t>óra</a:t>
            </a:r>
            <a:r>
              <a:rPr lang="hu-HU" dirty="0" smtClean="0"/>
              <a:t>: </a:t>
            </a:r>
            <a:r>
              <a:rPr lang="hu-HU" dirty="0" smtClean="0"/>
              <a:t>2</a:t>
            </a:r>
            <a:r>
              <a:rPr lang="hu-HU" dirty="0" smtClean="0"/>
              <a:t>. felkészítő </a:t>
            </a:r>
            <a:r>
              <a:rPr lang="hu-HU" dirty="0" smtClean="0"/>
              <a:t>foglalkozás</a:t>
            </a:r>
            <a:endParaRPr lang="hu-HU" dirty="0" smtClean="0"/>
          </a:p>
          <a:p>
            <a:pPr lvl="1"/>
            <a:r>
              <a:rPr lang="hu-HU" dirty="0" smtClean="0"/>
              <a:t>További órák beírása az adott szervezetnél pecséttel hitelesítve!</a:t>
            </a:r>
            <a:endParaRPr lang="hu-HU" dirty="0" smtClean="0"/>
          </a:p>
          <a:p>
            <a:pPr lvl="1"/>
            <a:r>
              <a:rPr lang="hu-HU" dirty="0" smtClean="0"/>
              <a:t>Szolgálati napló adott tanévben szerzett órái a tanévben június 15-ig kerülnek elszámolásra.</a:t>
            </a:r>
          </a:p>
          <a:p>
            <a:pPr lvl="1"/>
            <a:r>
              <a:rPr lang="hu-HU" dirty="0" smtClean="0"/>
              <a:t>Nyári szolgálat a következő tanévre számítódik.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8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Titkárságon nyomtatott üres szerződések</a:t>
            </a:r>
          </a:p>
          <a:p>
            <a:r>
              <a:rPr lang="hu-HU" dirty="0" smtClean="0"/>
              <a:t>Aláírás: iskola vezetősége, ill. </a:t>
            </a:r>
            <a:r>
              <a:rPr lang="hu-HU" dirty="0" err="1" smtClean="0"/>
              <a:t>Csupák</a:t>
            </a:r>
            <a:r>
              <a:rPr lang="hu-HU" dirty="0" smtClean="0"/>
              <a:t> Adrien</a:t>
            </a:r>
          </a:p>
          <a:p>
            <a:r>
              <a:rPr lang="hu-HU" dirty="0"/>
              <a:t>E</a:t>
            </a:r>
            <a:r>
              <a:rPr lang="hu-HU" dirty="0" smtClean="0"/>
              <a:t>gyéni kérdés</a:t>
            </a:r>
            <a:endParaRPr lang="hu-HU" dirty="0" smtClean="0">
              <a:hlinkClick r:id="rId2"/>
            </a:endParaRPr>
          </a:p>
          <a:p>
            <a:pPr lvl="1"/>
            <a:r>
              <a:rPr lang="hu-HU" dirty="0" smtClean="0">
                <a:hlinkClick r:id="rId3"/>
              </a:rPr>
              <a:t>iskola@</a:t>
            </a:r>
            <a:r>
              <a:rPr lang="hu-HU" dirty="0" err="1" smtClean="0">
                <a:hlinkClick r:id="rId3"/>
              </a:rPr>
              <a:t>szigbp.hu</a:t>
            </a:r>
            <a:endParaRPr lang="hu-HU" dirty="0"/>
          </a:p>
          <a:p>
            <a:pPr lvl="1"/>
            <a:r>
              <a:rPr lang="hu-HU" dirty="0"/>
              <a:t>Tel: (36)1-343-0005</a:t>
            </a:r>
            <a:endParaRPr lang="hu-HU" dirty="0" smtClean="0"/>
          </a:p>
          <a:p>
            <a:pPr lvl="1"/>
            <a:r>
              <a:rPr lang="hu-HU" dirty="0" smtClean="0"/>
              <a:t>személyesen (tanári, titkárság)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33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jelentkezési </a:t>
            </a:r>
            <a:r>
              <a:rPr lang="hu-HU" dirty="0" smtClean="0"/>
              <a:t>lap</a:t>
            </a:r>
          </a:p>
          <a:p>
            <a:r>
              <a:rPr lang="hu-HU" dirty="0"/>
              <a:t>s</a:t>
            </a:r>
            <a:r>
              <a:rPr lang="hu-HU" dirty="0" smtClean="0"/>
              <a:t>zerződéskötés, ha még nincs az iskolával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28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Végszó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08291"/>
          </a:xfrm>
        </p:spPr>
        <p:txBody>
          <a:bodyPr>
            <a:normAutofit/>
          </a:bodyPr>
          <a:lstStyle/>
          <a:p>
            <a:r>
              <a:rPr lang="hu-HU" dirty="0" smtClean="0"/>
              <a:t>Gazdagítás</a:t>
            </a:r>
          </a:p>
          <a:p>
            <a:r>
              <a:rPr lang="hu-HU" dirty="0" smtClean="0"/>
              <a:t>Köszönöm a figyelmet!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392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Visszatekintés, emlékeztető…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0"/>
            <a:ext cx="9601196" cy="3504235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közösségi szolgálat:</a:t>
            </a:r>
            <a:r>
              <a:rPr lang="hu-HU" dirty="0" smtClean="0"/>
              <a:t> szociális</a:t>
            </a:r>
            <a:r>
              <a:rPr lang="hu-HU" dirty="0"/>
              <a:t>, környezetvédelmi, a tanuló helyi közösségének javát szolgáló, szervezett keretek között folytatott, anyagi érdektől független, egyéni vagy csoportos tevékenység és annak pedagógiai feldolgozása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területek:</a:t>
            </a:r>
            <a:r>
              <a:rPr lang="hu-HU" dirty="0" smtClean="0"/>
              <a:t> egészségügyi; szociális </a:t>
            </a:r>
            <a:r>
              <a:rPr lang="hu-HU" dirty="0"/>
              <a:t>és </a:t>
            </a:r>
            <a:r>
              <a:rPr lang="hu-HU" dirty="0" smtClean="0"/>
              <a:t>jótékonysági; oktatási; kulturális </a:t>
            </a:r>
            <a:r>
              <a:rPr lang="hu-HU" dirty="0"/>
              <a:t>és </a:t>
            </a:r>
            <a:r>
              <a:rPr lang="hu-HU" dirty="0" smtClean="0"/>
              <a:t>közösségi; környezet- </a:t>
            </a:r>
            <a:r>
              <a:rPr lang="hu-HU" dirty="0"/>
              <a:t>és </a:t>
            </a:r>
            <a:r>
              <a:rPr lang="hu-HU" dirty="0" smtClean="0"/>
              <a:t>természetvédelemi; katasztrófavédelmi; </a:t>
            </a:r>
            <a:r>
              <a:rPr lang="hu-HU" sz="1500" dirty="0" smtClean="0"/>
              <a:t>óvodás </a:t>
            </a:r>
            <a:r>
              <a:rPr lang="hu-HU" sz="1500" dirty="0"/>
              <a:t>korú, sajátos nevelési igényű gyermekekkel, tanulókkal, az idős emberekkel közös</a:t>
            </a:r>
            <a:r>
              <a:rPr lang="hu-HU" dirty="0"/>
              <a:t> sport- és </a:t>
            </a:r>
            <a:r>
              <a:rPr lang="hu-HU" dirty="0" smtClean="0"/>
              <a:t>szabadidős; </a:t>
            </a:r>
            <a:r>
              <a:rPr lang="hu-HU" sz="1500" dirty="0" smtClean="0"/>
              <a:t>egyes </a:t>
            </a:r>
            <a:r>
              <a:rPr lang="hu-HU" sz="1500" dirty="0"/>
              <a:t>rendőrségi feladatok ellátására létrehozott szerveknél</a:t>
            </a:r>
            <a:r>
              <a:rPr lang="hu-HU" dirty="0"/>
              <a:t> bűn- és </a:t>
            </a:r>
            <a:r>
              <a:rPr lang="hu-HU" dirty="0" smtClean="0"/>
              <a:t>baleset-megelőzési</a:t>
            </a:r>
          </a:p>
          <a:p>
            <a:r>
              <a:rPr lang="hu-HU" dirty="0" smtClean="0"/>
              <a:t>jelentkezés, esszé</a:t>
            </a:r>
          </a:p>
          <a:p>
            <a:r>
              <a:rPr lang="hu-HU" b="1" dirty="0" smtClean="0"/>
              <a:t>A cél:</a:t>
            </a:r>
            <a:r>
              <a:rPr lang="hu-HU" dirty="0" smtClean="0"/>
              <a:t> 9-10. évfolyam alatt 50 óra </a:t>
            </a:r>
            <a:r>
              <a:rPr lang="hu-HU" i="1" dirty="0" smtClean="0"/>
              <a:t>valódi</a:t>
            </a:r>
            <a:r>
              <a:rPr lang="hu-HU" dirty="0" smtClean="0"/>
              <a:t> közösségi szolgálat.</a:t>
            </a:r>
          </a:p>
          <a:p>
            <a:endParaRPr lang="hu-HU" b="1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435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„Valódi”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3828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A helyi közösség erősítése:</a:t>
            </a:r>
            <a:r>
              <a:rPr lang="hu-HU" dirty="0"/>
              <a:t> A közösségi szolgálat során végzett feladat olyan tevékenységeket jelent, amelyek a helyi közösség javát szolgálják, és amelyek az iskolában vagy az iskola közvetlen környezetében ‒ esetleg néhány kilométeres körzetében ‒, vagy a tanuló lakóhelyén, vagy annak közvetlen környezetében valósulnak meg</a:t>
            </a:r>
            <a:r>
              <a:rPr lang="hu-HU" dirty="0" smtClean="0"/>
              <a:t>.</a:t>
            </a:r>
          </a:p>
          <a:p>
            <a:r>
              <a:rPr lang="hu-HU" b="1" dirty="0"/>
              <a:t>Anyagi érdektől függetlenség elve:</a:t>
            </a:r>
            <a:r>
              <a:rPr lang="hu-HU" dirty="0"/>
              <a:t> Az iskolai közösségi szolgálat kapcsán a felek (pedagógus, intézmény, fogadó szervezet, magánszemély, diák, szülő) anyagi érdeke a programban nem merülhet fel, a tanulók tevékenysége nem juttathat senkit ilyen jellegű előnyhöz, haszonhoz.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285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„Valódi”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382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Arányosság elve:</a:t>
            </a:r>
            <a:r>
              <a:rPr lang="hu-HU" dirty="0"/>
              <a:t> A diák </a:t>
            </a:r>
            <a:r>
              <a:rPr lang="hu-HU" dirty="0" smtClean="0"/>
              <a:t>iskolai </a:t>
            </a:r>
            <a:r>
              <a:rPr lang="hu-HU" dirty="0"/>
              <a:t>vagy olyan külső szervezetnél, amelynek tagja, csak részben végezheti az IKSZ-et. Az ilyen jellegű, egyébként is végzett feladat (pl. diákönkormányzati, sportegyesületi, énekkari vagy bármely más szervezetet érintő) önmagában még nem minősül közösségi szolgálatnak. Ha a tevékenység kiegészül aktív, egyéni, az iskolai közösségi szolgálat jogszabályban említett területein ellátandó többletfeladattal, az iskola által elfogadott arányban számolható el az előírt 50 óra részeként</a:t>
            </a:r>
            <a:r>
              <a:rPr lang="hu-HU" dirty="0" smtClean="0"/>
              <a:t>.</a:t>
            </a:r>
          </a:p>
          <a:p>
            <a:r>
              <a:rPr lang="hu-HU" b="1" dirty="0"/>
              <a:t>Fenntarthatóság elve:</a:t>
            </a:r>
            <a:r>
              <a:rPr lang="hu-HU" dirty="0"/>
              <a:t> Lehetőleg olyan tevékenységekben vegyenek részt a diákok, amelyek hosszútávon fenntarthatók, valamint a további évfolyamok és az ellátottak számára is előnyösek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741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„Valódi”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3828"/>
          </a:xfrm>
        </p:spPr>
        <p:txBody>
          <a:bodyPr>
            <a:normAutofit/>
          </a:bodyPr>
          <a:lstStyle/>
          <a:p>
            <a:r>
              <a:rPr lang="hu-HU" b="1" dirty="0"/>
              <a:t>Változatosság elve:</a:t>
            </a:r>
            <a:r>
              <a:rPr lang="hu-HU" dirty="0"/>
              <a:t> Az alapvető pedagógia cél szempontjából fontos, hogy több területen </a:t>
            </a:r>
            <a:r>
              <a:rPr lang="hu-HU" dirty="0"/>
              <a:t>(</a:t>
            </a:r>
            <a:r>
              <a:rPr lang="hu-HU" dirty="0" smtClean="0"/>
              <a:t> </a:t>
            </a:r>
            <a:r>
              <a:rPr lang="hu-HU" dirty="0"/>
              <a:t>három) és rendszeresen ismétlődő tevékenységekre épülve végezze a diák ún. kontaktórák (vagyis a közösségi szolgálat 50 órájából a min. 40 óra) feladatait.</a:t>
            </a:r>
            <a:endParaRPr lang="hu-HU" dirty="0" smtClean="0"/>
          </a:p>
          <a:p>
            <a:r>
              <a:rPr lang="hu-HU" b="1" dirty="0"/>
              <a:t>Részrehajlás-ellenesség:</a:t>
            </a:r>
            <a:r>
              <a:rPr lang="hu-HU" dirty="0"/>
              <a:t> a tanuló a közvetlen hozzátartozójánál, annak közvetlen munkahelyén nem végezhet közösségi szolgálatot. a nagyszülők, segítségre szoruló rokonok, közeli hozzátartozók látogatása önmagában érték, de nem számolható el az iksz részeként.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413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Óvodák</a:t>
            </a:r>
          </a:p>
          <a:p>
            <a:pPr lvl="1"/>
            <a:r>
              <a:rPr lang="hu-HU" dirty="0"/>
              <a:t>Bóbita </a:t>
            </a:r>
            <a:r>
              <a:rPr lang="hu-HU" dirty="0" smtClean="0"/>
              <a:t>Óvoda</a:t>
            </a:r>
            <a:r>
              <a:rPr lang="hu-HU" dirty="0"/>
              <a:t>, Cseperedő Óvoda, </a:t>
            </a:r>
            <a:r>
              <a:rPr lang="hu-HU" dirty="0" err="1"/>
              <a:t>Óperenciás</a:t>
            </a:r>
            <a:r>
              <a:rPr lang="hu-HU" dirty="0"/>
              <a:t> Óvoda, Tücsöktanya Óvoda, Aprók Háza Óvoda, Karinthy Frigyes Óvoda, Mókavár Óvoda</a:t>
            </a:r>
            <a:endParaRPr lang="hu-HU" dirty="0" smtClean="0"/>
          </a:p>
          <a:p>
            <a:r>
              <a:rPr lang="hu-HU" dirty="0" smtClean="0"/>
              <a:t>területek</a:t>
            </a:r>
          </a:p>
          <a:p>
            <a:pPr lvl="1"/>
            <a:r>
              <a:rPr lang="hu-HU" dirty="0" smtClean="0"/>
              <a:t>KULTURÁLIS </a:t>
            </a:r>
            <a:r>
              <a:rPr lang="hu-HU" dirty="0"/>
              <a:t>ÉS </a:t>
            </a:r>
            <a:r>
              <a:rPr lang="hu-HU" dirty="0" smtClean="0"/>
              <a:t>KÖZÖSSÉGI</a:t>
            </a:r>
          </a:p>
          <a:p>
            <a:pPr lvl="1"/>
            <a:r>
              <a:rPr lang="hu-HU" dirty="0" smtClean="0"/>
              <a:t>OKTATÁSI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smtClean="0"/>
              <a:t>játék az udvaron</a:t>
            </a:r>
          </a:p>
          <a:p>
            <a:pPr lvl="1"/>
            <a:r>
              <a:rPr lang="hu-HU" dirty="0" smtClean="0"/>
              <a:t>homokozás</a:t>
            </a:r>
          </a:p>
          <a:p>
            <a:pPr lvl="1"/>
            <a:r>
              <a:rPr lang="hu-HU" dirty="0" smtClean="0"/>
              <a:t>öltözködésben segíteni</a:t>
            </a:r>
          </a:p>
          <a:p>
            <a:pPr lvl="1"/>
            <a:r>
              <a:rPr lang="hu-HU" dirty="0" smtClean="0"/>
              <a:t>udvarról felkísérni</a:t>
            </a:r>
          </a:p>
          <a:p>
            <a:pPr lvl="1"/>
            <a:r>
              <a:rPr lang="hu-HU" dirty="0"/>
              <a:t>kerti munka</a:t>
            </a:r>
          </a:p>
          <a:p>
            <a:pPr lvl="1"/>
            <a:r>
              <a:rPr lang="hu-HU" dirty="0" smtClean="0"/>
              <a:t>festés</a:t>
            </a:r>
            <a:endParaRPr lang="hu-HU" dirty="0"/>
          </a:p>
        </p:txBody>
      </p:sp>
      <p:pic>
        <p:nvPicPr>
          <p:cNvPr id="1026" name="Picture 2" descr="http://nlc.p3k.hu/data/cikk/16/15415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72" y="3174427"/>
            <a:ext cx="5108756" cy="28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hu-HU" dirty="0"/>
              <a:t>BMSZKI Családok Átmeneti Otthona</a:t>
            </a:r>
            <a:endParaRPr lang="hu-HU" dirty="0" smtClean="0"/>
          </a:p>
          <a:p>
            <a:pPr lvl="1"/>
            <a:r>
              <a:rPr lang="nb-NO" dirty="0"/>
              <a:t>1142 Budapest, Rákosszeg park 4-6</a:t>
            </a:r>
            <a:r>
              <a:rPr lang="nb-NO" dirty="0" smtClean="0"/>
              <a:t>.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OKTATÁSI</a:t>
            </a:r>
          </a:p>
          <a:p>
            <a:r>
              <a:rPr lang="hu-HU" dirty="0" smtClean="0"/>
              <a:t>tevékenység</a:t>
            </a:r>
          </a:p>
          <a:p>
            <a:pPr lvl="1"/>
            <a:r>
              <a:rPr lang="hu-HU" dirty="0"/>
              <a:t>gyerekek </a:t>
            </a:r>
            <a:r>
              <a:rPr lang="hu-HU" dirty="0" smtClean="0"/>
              <a:t>korrepetálása</a:t>
            </a:r>
          </a:p>
          <a:p>
            <a:pPr lvl="2"/>
            <a:r>
              <a:rPr lang="hu-HU" dirty="0" smtClean="0"/>
              <a:t>matek, angol, irodalom, nyelvtan, kémia</a:t>
            </a:r>
          </a:p>
        </p:txBody>
      </p:sp>
      <p:pic>
        <p:nvPicPr>
          <p:cNvPr id="2050" name="Picture 2" descr="https://www.ruthrumack.com/wp-content/uploads/2016/01/t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3052996"/>
            <a:ext cx="4417420" cy="29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Fogadóhelyek</a:t>
            </a:r>
            <a:endParaRPr lang="hu-HU" dirty="0"/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Magyar Nemzeti Múzeum</a:t>
            </a:r>
            <a:endParaRPr lang="hu-HU" dirty="0" smtClean="0"/>
          </a:p>
          <a:p>
            <a:r>
              <a:rPr lang="hu-HU" dirty="0" smtClean="0"/>
              <a:t>terület</a:t>
            </a:r>
          </a:p>
          <a:p>
            <a:pPr lvl="1"/>
            <a:r>
              <a:rPr lang="hu-HU" dirty="0" smtClean="0"/>
              <a:t>KULTURÁLIS </a:t>
            </a:r>
            <a:r>
              <a:rPr lang="hu-HU" dirty="0"/>
              <a:t>ÉS </a:t>
            </a:r>
            <a:r>
              <a:rPr lang="hu-HU" dirty="0" smtClean="0"/>
              <a:t>KÖZÖSSÉGI</a:t>
            </a:r>
          </a:p>
          <a:p>
            <a:r>
              <a:rPr lang="hu-HU" dirty="0" smtClean="0"/>
              <a:t>tevékenységek</a:t>
            </a:r>
          </a:p>
          <a:p>
            <a:pPr lvl="1"/>
            <a:r>
              <a:rPr lang="hu-HU" dirty="0" smtClean="0"/>
              <a:t>kézműves </a:t>
            </a:r>
            <a:r>
              <a:rPr lang="hu-HU" dirty="0"/>
              <a:t>foglalkozások </a:t>
            </a:r>
            <a:r>
              <a:rPr lang="hu-HU" dirty="0" smtClean="0"/>
              <a:t>előkészítése</a:t>
            </a:r>
          </a:p>
          <a:p>
            <a:pPr lvl="1"/>
            <a:r>
              <a:rPr lang="hu-HU" dirty="0" smtClean="0"/>
              <a:t>programok</a:t>
            </a:r>
            <a:r>
              <a:rPr lang="hu-HU" dirty="0"/>
              <a:t>, kiállítások </a:t>
            </a:r>
            <a:r>
              <a:rPr lang="hu-HU" dirty="0" smtClean="0"/>
              <a:t>hirdetése</a:t>
            </a:r>
          </a:p>
          <a:p>
            <a:pPr lvl="1"/>
            <a:r>
              <a:rPr lang="hu-HU" dirty="0" smtClean="0"/>
              <a:t>nagyobb </a:t>
            </a:r>
            <a:r>
              <a:rPr lang="hu-HU" dirty="0"/>
              <a:t>programokon </a:t>
            </a:r>
            <a:r>
              <a:rPr lang="hu-HU" dirty="0" smtClean="0"/>
              <a:t>közreműködés</a:t>
            </a:r>
          </a:p>
          <a:p>
            <a:pPr lvl="2"/>
            <a:r>
              <a:rPr lang="hu-HU" dirty="0" smtClean="0"/>
              <a:t>koordinálás</a:t>
            </a:r>
          </a:p>
          <a:p>
            <a:pPr lvl="2"/>
            <a:r>
              <a:rPr lang="hu-HU" dirty="0" smtClean="0"/>
              <a:t>gyerekek segítése</a:t>
            </a:r>
          </a:p>
          <a:p>
            <a:pPr lvl="2"/>
            <a:r>
              <a:rPr lang="hu-HU" dirty="0" smtClean="0"/>
              <a:t>program lebonyolítása</a:t>
            </a:r>
          </a:p>
          <a:p>
            <a:pPr lvl="1"/>
            <a:r>
              <a:rPr lang="hu-HU" dirty="0" smtClean="0"/>
              <a:t> feladatok </a:t>
            </a:r>
            <a:r>
              <a:rPr lang="hu-HU" dirty="0"/>
              <a:t>kidolgozása a saját </a:t>
            </a:r>
            <a:r>
              <a:rPr lang="hu-HU" dirty="0" smtClean="0"/>
              <a:t>korosztálynak</a:t>
            </a:r>
            <a:endParaRPr lang="hu-HU" dirty="0"/>
          </a:p>
        </p:txBody>
      </p:sp>
      <p:pic>
        <p:nvPicPr>
          <p:cNvPr id="3074" name="Picture 2" descr="https://www.programturizmus.hu/media/image/big/galery/0/0/36/9419-magyar-nemzeti-muzeum-1418677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3" y="2756263"/>
            <a:ext cx="4484704" cy="30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2675</TotalTime>
  <Words>930</Words>
  <Application>Microsoft Office PowerPoint</Application>
  <PresentationFormat>Egyéni</PresentationFormat>
  <Paragraphs>213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Organikus</vt:lpstr>
      <vt:lpstr>Iskolai Közösségi Szolgálat</vt:lpstr>
      <vt:lpstr>Menetrend</vt:lpstr>
      <vt:lpstr>Visszatekintés, emlékeztető…</vt:lpstr>
      <vt:lpstr>„Valódi”</vt:lpstr>
      <vt:lpstr>„Valódi”</vt:lpstr>
      <vt:lpstr>„Valódi”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Fogadóhelyek</vt:lpstr>
      <vt:lpstr>Mennyit, mikor, hol?</vt:lpstr>
      <vt:lpstr>Szolgálat naplózása</vt:lpstr>
      <vt:lpstr>Kapcsolat</vt:lpstr>
      <vt:lpstr>Házi feladat</vt:lpstr>
      <vt:lpstr>Végszó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Iskolai Közösségi Szolgálat</dc:title>
  <dc:creator>Matek</dc:creator>
  <cp:lastModifiedBy>HőgyeA</cp:lastModifiedBy>
  <cp:revision>85</cp:revision>
  <dcterms:created xsi:type="dcterms:W3CDTF">2017-10-13T06:43:50Z</dcterms:created>
  <dcterms:modified xsi:type="dcterms:W3CDTF">2020-06-30T16:25:50Z</dcterms:modified>
</cp:coreProperties>
</file>