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hu-HU"/>
              <a:t>Mintacím szerkesztése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3537B5CF-B7AA-4CA6-9851-234D025681F2}" type="datetimeFigureOut">
              <a:rPr lang="hu-HU" smtClean="0"/>
              <a:t>2024. 03. 12.</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a:xfrm>
            <a:off x="9255346" y="2750337"/>
            <a:ext cx="1171888" cy="1356442"/>
          </a:xfrm>
        </p:spPr>
        <p:txBody>
          <a:bodyPr/>
          <a:lstStyle/>
          <a:p>
            <a:fld id="{3546EEE2-1F87-477B-89B6-4EDE4B537DEE}" type="slidenum">
              <a:rPr lang="hu-HU" smtClean="0"/>
              <a:t>‹#›</a:t>
            </a:fld>
            <a:endParaRPr lang="hu-HU" dirty="0"/>
          </a:p>
        </p:txBody>
      </p:sp>
    </p:spTree>
    <p:extLst>
      <p:ext uri="{BB962C8B-B14F-4D97-AF65-F5344CB8AC3E}">
        <p14:creationId xmlns:p14="http://schemas.microsoft.com/office/powerpoint/2010/main" val="187534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hu-HU"/>
              <a:t>Mintacím szerkesztése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a:t>Kép beszúrásához kattintson az ikonra</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3537B5CF-B7AA-4CA6-9851-234D025681F2}" type="datetimeFigureOut">
              <a:rPr lang="hu-HU" smtClean="0"/>
              <a:t>2024. 03. 12.</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a:xfrm>
            <a:off x="10729455" y="4711309"/>
            <a:ext cx="1154151" cy="1090789"/>
          </a:xfrm>
        </p:spPr>
        <p:txBody>
          <a:bodyPr/>
          <a:lstStyle/>
          <a:p>
            <a:fld id="{3546EEE2-1F87-477B-89B6-4EDE4B537DEE}" type="slidenum">
              <a:rPr lang="hu-HU" smtClean="0"/>
              <a:t>‹#›</a:t>
            </a:fld>
            <a:endParaRPr lang="hu-HU" dirty="0"/>
          </a:p>
        </p:txBody>
      </p:sp>
    </p:spTree>
    <p:extLst>
      <p:ext uri="{BB962C8B-B14F-4D97-AF65-F5344CB8AC3E}">
        <p14:creationId xmlns:p14="http://schemas.microsoft.com/office/powerpoint/2010/main" val="280923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hu-HU"/>
              <a:t>Mintacím szerkesztése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3537B5CF-B7AA-4CA6-9851-234D025681F2}" type="datetimeFigureOut">
              <a:rPr lang="hu-HU" smtClean="0"/>
              <a:t>2024. 03. 12.</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a:xfrm>
            <a:off x="10729455" y="4711615"/>
            <a:ext cx="1154151" cy="1090789"/>
          </a:xfrm>
        </p:spPr>
        <p:txBody>
          <a:bodyPr/>
          <a:lstStyle/>
          <a:p>
            <a:fld id="{3546EEE2-1F87-477B-89B6-4EDE4B537DEE}" type="slidenum">
              <a:rPr lang="hu-HU" smtClean="0"/>
              <a:t>‹#›</a:t>
            </a:fld>
            <a:endParaRPr lang="hu-HU" dirty="0"/>
          </a:p>
        </p:txBody>
      </p:sp>
    </p:spTree>
    <p:extLst>
      <p:ext uri="{BB962C8B-B14F-4D97-AF65-F5344CB8AC3E}">
        <p14:creationId xmlns:p14="http://schemas.microsoft.com/office/powerpoint/2010/main" val="4092839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hu-HU"/>
              <a:t>Mintacím szerkesztése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3537B5CF-B7AA-4CA6-9851-234D025681F2}" type="datetimeFigureOut">
              <a:rPr lang="hu-HU" smtClean="0"/>
              <a:t>2024. 03. 12.</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a:xfrm>
            <a:off x="10729455" y="4709925"/>
            <a:ext cx="1154151" cy="1090789"/>
          </a:xfrm>
        </p:spPr>
        <p:txBody>
          <a:bodyPr/>
          <a:lstStyle/>
          <a:p>
            <a:fld id="{3546EEE2-1F87-477B-89B6-4EDE4B537DEE}" type="slidenum">
              <a:rPr lang="hu-HU" smtClean="0"/>
              <a:t>‹#›</a:t>
            </a:fld>
            <a:endParaRPr lang="hu-HU"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898604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hu-HU"/>
              <a:t>Mintacím szerkesztése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3537B5CF-B7AA-4CA6-9851-234D025681F2}" type="datetimeFigureOut">
              <a:rPr lang="hu-HU" smtClean="0"/>
              <a:t>2024. 03. 12.</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a:xfrm>
            <a:off x="10729455" y="4709925"/>
            <a:ext cx="1154151" cy="1090789"/>
          </a:xfrm>
        </p:spPr>
        <p:txBody>
          <a:bodyPr/>
          <a:lstStyle/>
          <a:p>
            <a:fld id="{3546EEE2-1F87-477B-89B6-4EDE4B537DEE}" type="slidenum">
              <a:rPr lang="hu-HU" smtClean="0"/>
              <a:t>‹#›</a:t>
            </a:fld>
            <a:endParaRPr lang="hu-HU" dirty="0"/>
          </a:p>
        </p:txBody>
      </p:sp>
    </p:spTree>
    <p:extLst>
      <p:ext uri="{BB962C8B-B14F-4D97-AF65-F5344CB8AC3E}">
        <p14:creationId xmlns:p14="http://schemas.microsoft.com/office/powerpoint/2010/main" val="438674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hu-HU"/>
              <a:t>Mintacím szerkesztése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fld id="{3537B5CF-B7AA-4CA6-9851-234D025681F2}" type="datetimeFigureOut">
              <a:rPr lang="hu-HU" smtClean="0"/>
              <a:t>2024. 03. 12.</a:t>
            </a:fld>
            <a:endParaRPr lang="hu-HU" dirty="0"/>
          </a:p>
        </p:txBody>
      </p:sp>
      <p:sp>
        <p:nvSpPr>
          <p:cNvPr id="4" name="Footer Placeholder 3"/>
          <p:cNvSpPr>
            <a:spLocks noGrp="1"/>
          </p:cNvSpPr>
          <p:nvPr>
            <p:ph type="ftr" sz="quarter" idx="11"/>
          </p:nvPr>
        </p:nvSpPr>
        <p:spPr/>
        <p:txBody>
          <a:bodyPr/>
          <a:lstStyle/>
          <a:p>
            <a:endParaRPr lang="hu-HU" dirty="0"/>
          </a:p>
        </p:txBody>
      </p:sp>
      <p:sp>
        <p:nvSpPr>
          <p:cNvPr id="5" name="Slide Number Placeholder 4"/>
          <p:cNvSpPr>
            <a:spLocks noGrp="1"/>
          </p:cNvSpPr>
          <p:nvPr>
            <p:ph type="sldNum" sz="quarter" idx="12"/>
          </p:nvPr>
        </p:nvSpPr>
        <p:spPr/>
        <p:txBody>
          <a:bodyPr/>
          <a:lstStyle/>
          <a:p>
            <a:fld id="{3546EEE2-1F87-477B-89B6-4EDE4B537DEE}" type="slidenum">
              <a:rPr lang="hu-HU" smtClean="0"/>
              <a:t>‹#›</a:t>
            </a:fld>
            <a:endParaRPr lang="hu-HU" dirty="0"/>
          </a:p>
        </p:txBody>
      </p:sp>
    </p:spTree>
    <p:extLst>
      <p:ext uri="{BB962C8B-B14F-4D97-AF65-F5344CB8AC3E}">
        <p14:creationId xmlns:p14="http://schemas.microsoft.com/office/powerpoint/2010/main" val="3691743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hu-HU"/>
              <a:t>Mintacím szerkesztése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dirty="0"/>
              <a:t>Kép beszúrásához kattintson az ikonra</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dirty="0"/>
              <a:t>Kép beszúrásához kattintson az ikonra</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dirty="0"/>
              <a:t>Kép beszúrásához kattintson az ikonra</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fld id="{3537B5CF-B7AA-4CA6-9851-234D025681F2}" type="datetimeFigureOut">
              <a:rPr lang="hu-HU" smtClean="0"/>
              <a:t>2024. 03. 12.</a:t>
            </a:fld>
            <a:endParaRPr lang="hu-HU" dirty="0"/>
          </a:p>
        </p:txBody>
      </p:sp>
      <p:sp>
        <p:nvSpPr>
          <p:cNvPr id="4" name="Footer Placeholder 3"/>
          <p:cNvSpPr>
            <a:spLocks noGrp="1"/>
          </p:cNvSpPr>
          <p:nvPr>
            <p:ph type="ftr" sz="quarter" idx="11"/>
          </p:nvPr>
        </p:nvSpPr>
        <p:spPr/>
        <p:txBody>
          <a:bodyPr/>
          <a:lstStyle/>
          <a:p>
            <a:endParaRPr lang="hu-HU" dirty="0"/>
          </a:p>
        </p:txBody>
      </p:sp>
      <p:sp>
        <p:nvSpPr>
          <p:cNvPr id="5" name="Slide Number Placeholder 4"/>
          <p:cNvSpPr>
            <a:spLocks noGrp="1"/>
          </p:cNvSpPr>
          <p:nvPr>
            <p:ph type="sldNum" sz="quarter" idx="12"/>
          </p:nvPr>
        </p:nvSpPr>
        <p:spPr/>
        <p:txBody>
          <a:bodyPr/>
          <a:lstStyle/>
          <a:p>
            <a:fld id="{3546EEE2-1F87-477B-89B6-4EDE4B537DEE}" type="slidenum">
              <a:rPr lang="hu-HU" smtClean="0"/>
              <a:t>‹#›</a:t>
            </a:fld>
            <a:endParaRPr lang="hu-HU" dirty="0"/>
          </a:p>
        </p:txBody>
      </p:sp>
    </p:spTree>
    <p:extLst>
      <p:ext uri="{BB962C8B-B14F-4D97-AF65-F5344CB8AC3E}">
        <p14:creationId xmlns:p14="http://schemas.microsoft.com/office/powerpoint/2010/main" val="1615621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3537B5CF-B7AA-4CA6-9851-234D025681F2}" type="datetimeFigureOut">
              <a:rPr lang="hu-HU" smtClean="0"/>
              <a:t>2024. 03. 12.</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3546EEE2-1F87-477B-89B6-4EDE4B537DEE}" type="slidenum">
              <a:rPr lang="hu-HU" smtClean="0"/>
              <a:t>‹#›</a:t>
            </a:fld>
            <a:endParaRPr lang="hu-HU" dirty="0"/>
          </a:p>
        </p:txBody>
      </p:sp>
    </p:spTree>
    <p:extLst>
      <p:ext uri="{BB962C8B-B14F-4D97-AF65-F5344CB8AC3E}">
        <p14:creationId xmlns:p14="http://schemas.microsoft.com/office/powerpoint/2010/main" val="399661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3537B5CF-B7AA-4CA6-9851-234D025681F2}" type="datetimeFigureOut">
              <a:rPr lang="hu-HU" smtClean="0"/>
              <a:t>2024. 03. 12.</a:t>
            </a:fld>
            <a:endParaRPr lang="hu-HU" dirty="0"/>
          </a:p>
        </p:txBody>
      </p:sp>
      <p:sp>
        <p:nvSpPr>
          <p:cNvPr id="5" name="Footer Placeholder 4"/>
          <p:cNvSpPr>
            <a:spLocks noGrp="1"/>
          </p:cNvSpPr>
          <p:nvPr>
            <p:ph type="ftr" sz="quarter" idx="11"/>
          </p:nvPr>
        </p:nvSpPr>
        <p:spPr>
          <a:xfrm>
            <a:off x="680321" y="5936188"/>
            <a:ext cx="6126805" cy="365125"/>
          </a:xfrm>
        </p:spPr>
        <p:txBody>
          <a:bodyPr/>
          <a:lstStyle/>
          <a:p>
            <a:endParaRPr lang="hu-HU"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546EEE2-1F87-477B-89B6-4EDE4B537DEE}" type="slidenum">
              <a:rPr lang="hu-HU" smtClean="0"/>
              <a:t>‹#›</a:t>
            </a:fld>
            <a:endParaRPr lang="hu-HU" dirty="0"/>
          </a:p>
        </p:txBody>
      </p:sp>
    </p:spTree>
    <p:extLst>
      <p:ext uri="{BB962C8B-B14F-4D97-AF65-F5344CB8AC3E}">
        <p14:creationId xmlns:p14="http://schemas.microsoft.com/office/powerpoint/2010/main" val="324330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3537B5CF-B7AA-4CA6-9851-234D025681F2}" type="datetimeFigureOut">
              <a:rPr lang="hu-HU" smtClean="0"/>
              <a:t>2024. 03. 12.</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3546EEE2-1F87-477B-89B6-4EDE4B537DEE}" type="slidenum">
              <a:rPr lang="hu-HU" smtClean="0"/>
              <a:t>‹#›</a:t>
            </a:fld>
            <a:endParaRPr lang="hu-HU" dirty="0"/>
          </a:p>
        </p:txBody>
      </p:sp>
    </p:spTree>
    <p:extLst>
      <p:ext uri="{BB962C8B-B14F-4D97-AF65-F5344CB8AC3E}">
        <p14:creationId xmlns:p14="http://schemas.microsoft.com/office/powerpoint/2010/main" val="428267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hu-HU"/>
              <a:t>Mintacím szerkesztése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3537B5CF-B7AA-4CA6-9851-234D025681F2}" type="datetimeFigureOut">
              <a:rPr lang="hu-HU" smtClean="0"/>
              <a:t>2024. 03. 12.</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a:xfrm>
            <a:off x="10729455" y="2869895"/>
            <a:ext cx="1154151" cy="1090789"/>
          </a:xfrm>
        </p:spPr>
        <p:txBody>
          <a:bodyPr/>
          <a:lstStyle/>
          <a:p>
            <a:fld id="{3546EEE2-1F87-477B-89B6-4EDE4B537DEE}" type="slidenum">
              <a:rPr lang="hu-HU" smtClean="0"/>
              <a:t>‹#›</a:t>
            </a:fld>
            <a:endParaRPr lang="hu-HU" dirty="0"/>
          </a:p>
        </p:txBody>
      </p:sp>
    </p:spTree>
    <p:extLst>
      <p:ext uri="{BB962C8B-B14F-4D97-AF65-F5344CB8AC3E}">
        <p14:creationId xmlns:p14="http://schemas.microsoft.com/office/powerpoint/2010/main" val="1612995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3537B5CF-B7AA-4CA6-9851-234D025681F2}" type="datetimeFigureOut">
              <a:rPr lang="hu-HU" smtClean="0"/>
              <a:t>2024. 03. 12.</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3546EEE2-1F87-477B-89B6-4EDE4B537DEE}" type="slidenum">
              <a:rPr lang="hu-HU" smtClean="0"/>
              <a:t>‹#›</a:t>
            </a:fld>
            <a:endParaRPr lang="hu-HU" dirty="0"/>
          </a:p>
        </p:txBody>
      </p:sp>
    </p:spTree>
    <p:extLst>
      <p:ext uri="{BB962C8B-B14F-4D97-AF65-F5344CB8AC3E}">
        <p14:creationId xmlns:p14="http://schemas.microsoft.com/office/powerpoint/2010/main" val="297178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hu-HU"/>
              <a:t>Mintacím szerkesztése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80322" y="3030008"/>
            <a:ext cx="4698355" cy="290617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594123" y="3030008"/>
            <a:ext cx="4700059" cy="290617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3537B5CF-B7AA-4CA6-9851-234D025681F2}" type="datetimeFigureOut">
              <a:rPr lang="hu-HU" smtClean="0"/>
              <a:t>2024. 03. 12.</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3546EEE2-1F87-477B-89B6-4EDE4B537DEE}" type="slidenum">
              <a:rPr lang="hu-HU" smtClean="0"/>
              <a:t>‹#›</a:t>
            </a:fld>
            <a:endParaRPr lang="hu-HU" dirty="0"/>
          </a:p>
        </p:txBody>
      </p:sp>
    </p:spTree>
    <p:extLst>
      <p:ext uri="{BB962C8B-B14F-4D97-AF65-F5344CB8AC3E}">
        <p14:creationId xmlns:p14="http://schemas.microsoft.com/office/powerpoint/2010/main" val="326648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3537B5CF-B7AA-4CA6-9851-234D025681F2}" type="datetimeFigureOut">
              <a:rPr lang="hu-HU" smtClean="0"/>
              <a:t>2024. 03. 12.</a:t>
            </a:fld>
            <a:endParaRPr lang="hu-HU" dirty="0"/>
          </a:p>
        </p:txBody>
      </p:sp>
      <p:sp>
        <p:nvSpPr>
          <p:cNvPr id="4" name="Footer Placeholder 3"/>
          <p:cNvSpPr>
            <a:spLocks noGrp="1"/>
          </p:cNvSpPr>
          <p:nvPr>
            <p:ph type="ftr" sz="quarter" idx="11"/>
          </p:nvPr>
        </p:nvSpPr>
        <p:spPr/>
        <p:txBody>
          <a:bodyPr/>
          <a:lstStyle/>
          <a:p>
            <a:endParaRPr lang="hu-HU" dirty="0"/>
          </a:p>
        </p:txBody>
      </p:sp>
      <p:sp>
        <p:nvSpPr>
          <p:cNvPr id="5" name="Slide Number Placeholder 4"/>
          <p:cNvSpPr>
            <a:spLocks noGrp="1"/>
          </p:cNvSpPr>
          <p:nvPr>
            <p:ph type="sldNum" sz="quarter" idx="12"/>
          </p:nvPr>
        </p:nvSpPr>
        <p:spPr/>
        <p:txBody>
          <a:bodyPr/>
          <a:lstStyle/>
          <a:p>
            <a:fld id="{3546EEE2-1F87-477B-89B6-4EDE4B537DEE}" type="slidenum">
              <a:rPr lang="hu-HU" smtClean="0"/>
              <a:t>‹#›</a:t>
            </a:fld>
            <a:endParaRPr lang="hu-HU" dirty="0"/>
          </a:p>
        </p:txBody>
      </p:sp>
    </p:spTree>
    <p:extLst>
      <p:ext uri="{BB962C8B-B14F-4D97-AF65-F5344CB8AC3E}">
        <p14:creationId xmlns:p14="http://schemas.microsoft.com/office/powerpoint/2010/main" val="220730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537B5CF-B7AA-4CA6-9851-234D025681F2}" type="datetimeFigureOut">
              <a:rPr lang="hu-HU" smtClean="0"/>
              <a:t>2024. 03. 12.</a:t>
            </a:fld>
            <a:endParaRPr lang="hu-HU" dirty="0"/>
          </a:p>
        </p:txBody>
      </p:sp>
      <p:sp>
        <p:nvSpPr>
          <p:cNvPr id="3" name="Footer Placeholder 2"/>
          <p:cNvSpPr>
            <a:spLocks noGrp="1"/>
          </p:cNvSpPr>
          <p:nvPr>
            <p:ph type="ftr" sz="quarter" idx="11"/>
          </p:nvPr>
        </p:nvSpPr>
        <p:spPr/>
        <p:txBody>
          <a:bodyPr/>
          <a:lstStyle/>
          <a:p>
            <a:endParaRPr lang="hu-HU" dirty="0"/>
          </a:p>
        </p:txBody>
      </p:sp>
      <p:sp>
        <p:nvSpPr>
          <p:cNvPr id="4" name="Slide Number Placeholder 3"/>
          <p:cNvSpPr>
            <a:spLocks noGrp="1"/>
          </p:cNvSpPr>
          <p:nvPr>
            <p:ph type="sldNum" sz="quarter" idx="12"/>
          </p:nvPr>
        </p:nvSpPr>
        <p:spPr/>
        <p:txBody>
          <a:bodyPr/>
          <a:lstStyle/>
          <a:p>
            <a:fld id="{3546EEE2-1F87-477B-89B6-4EDE4B537DEE}" type="slidenum">
              <a:rPr lang="hu-HU" smtClean="0"/>
              <a:t>‹#›</a:t>
            </a:fld>
            <a:endParaRPr lang="hu-HU" dirty="0"/>
          </a:p>
        </p:txBody>
      </p:sp>
    </p:spTree>
    <p:extLst>
      <p:ext uri="{BB962C8B-B14F-4D97-AF65-F5344CB8AC3E}">
        <p14:creationId xmlns:p14="http://schemas.microsoft.com/office/powerpoint/2010/main" val="99711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hu-HU"/>
              <a:t>Mintacím szerkesztése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3537B5CF-B7AA-4CA6-9851-234D025681F2}" type="datetimeFigureOut">
              <a:rPr lang="hu-HU" smtClean="0"/>
              <a:t>2024. 03. 12.</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3546EEE2-1F87-477B-89B6-4EDE4B537DEE}" type="slidenum">
              <a:rPr lang="hu-HU" smtClean="0"/>
              <a:t>‹#›</a:t>
            </a:fld>
            <a:endParaRPr lang="hu-HU" dirty="0"/>
          </a:p>
        </p:txBody>
      </p:sp>
    </p:spTree>
    <p:extLst>
      <p:ext uri="{BB962C8B-B14F-4D97-AF65-F5344CB8AC3E}">
        <p14:creationId xmlns:p14="http://schemas.microsoft.com/office/powerpoint/2010/main" val="9657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hu-HU"/>
              <a:t>Mintacím szerkesztése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a:t>Kép beszúrásához kattintson az ikonra</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3537B5CF-B7AA-4CA6-9851-234D025681F2}" type="datetimeFigureOut">
              <a:rPr lang="hu-HU" smtClean="0"/>
              <a:t>2024. 03. 12.</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3546EEE2-1F87-477B-89B6-4EDE4B537DEE}" type="slidenum">
              <a:rPr lang="hu-HU" smtClean="0"/>
              <a:t>‹#›</a:t>
            </a:fld>
            <a:endParaRPr lang="hu-HU" dirty="0"/>
          </a:p>
        </p:txBody>
      </p:sp>
    </p:spTree>
    <p:extLst>
      <p:ext uri="{BB962C8B-B14F-4D97-AF65-F5344CB8AC3E}">
        <p14:creationId xmlns:p14="http://schemas.microsoft.com/office/powerpoint/2010/main" val="31823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537B5CF-B7AA-4CA6-9851-234D025681F2}" type="datetimeFigureOut">
              <a:rPr lang="hu-HU" smtClean="0"/>
              <a:t>2024. 03. 12.</a:t>
            </a:fld>
            <a:endParaRPr lang="hu-HU"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hu-HU"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546EEE2-1F87-477B-89B6-4EDE4B537DEE}" type="slidenum">
              <a:rPr lang="hu-HU" smtClean="0"/>
              <a:t>‹#›</a:t>
            </a:fld>
            <a:endParaRPr lang="hu-HU" dirty="0"/>
          </a:p>
        </p:txBody>
      </p:sp>
    </p:spTree>
    <p:extLst>
      <p:ext uri="{BB962C8B-B14F-4D97-AF65-F5344CB8AC3E}">
        <p14:creationId xmlns:p14="http://schemas.microsoft.com/office/powerpoint/2010/main" val="2955232896"/>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ájl:Flag of Ireland.svg – Wikipédia">
            <a:extLst>
              <a:ext uri="{FF2B5EF4-FFF2-40B4-BE49-F238E27FC236}">
                <a16:creationId xmlns:a16="http://schemas.microsoft.com/office/drawing/2014/main" id="{8980A901-7AAC-48B4-8597-94A94762F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829" y="-593755"/>
            <a:ext cx="17234019" cy="861701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a:extLst>
              <a:ext uri="{FF2B5EF4-FFF2-40B4-BE49-F238E27FC236}">
                <a16:creationId xmlns:a16="http://schemas.microsoft.com/office/drawing/2014/main" id="{73248289-7C01-4DD8-AE4F-2B56CBC9535C}"/>
              </a:ext>
            </a:extLst>
          </p:cNvPr>
          <p:cNvSpPr>
            <a:spLocks noGrp="1"/>
          </p:cNvSpPr>
          <p:nvPr>
            <p:ph type="ctrTitle"/>
          </p:nvPr>
        </p:nvSpPr>
        <p:spPr>
          <a:xfrm>
            <a:off x="1877590" y="2819400"/>
            <a:ext cx="7480579" cy="3105150"/>
          </a:xfrm>
        </p:spPr>
        <p:txBody>
          <a:bodyPr>
            <a:noAutofit/>
          </a:bodyPr>
          <a:lstStyle/>
          <a:p>
            <a:pPr algn="ctr"/>
            <a:r>
              <a:rPr lang="hu-HU" sz="8800" dirty="0">
                <a:solidFill>
                  <a:srgbClr val="00B050"/>
                </a:solidFill>
                <a:effectLst>
                  <a:outerShdw blurRad="38100" dist="38100" dir="2700000" algn="tl">
                    <a:srgbClr val="000000">
                      <a:alpha val="43137"/>
                    </a:srgbClr>
                  </a:outerShdw>
                </a:effectLst>
                <a:latin typeface="Berlin Sans FB" panose="020E0602020502020306" pitchFamily="34" charset="0"/>
              </a:rPr>
              <a:t>The I.</a:t>
            </a:r>
            <a:r>
              <a:rPr lang="hu-HU" sz="8800" dirty="0">
                <a:solidFill>
                  <a:schemeClr val="tx1">
                    <a:lumMod val="85000"/>
                  </a:schemeClr>
                </a:solidFill>
                <a:effectLst>
                  <a:outerShdw blurRad="38100" dist="38100" dir="2700000" algn="tl">
                    <a:srgbClr val="000000">
                      <a:alpha val="43137"/>
                    </a:srgbClr>
                  </a:outerShdw>
                </a:effectLst>
                <a:latin typeface="Berlin Sans FB" panose="020E0602020502020306" pitchFamily="34" charset="0"/>
              </a:rPr>
              <a:t>R</a:t>
            </a:r>
            <a:r>
              <a:rPr lang="hu-HU" sz="8800" dirty="0">
                <a:solidFill>
                  <a:srgbClr val="00B050"/>
                </a:solidFill>
                <a:effectLst>
                  <a:outerShdw blurRad="38100" dist="38100" dir="2700000" algn="tl">
                    <a:srgbClr val="000000">
                      <a:alpha val="43137"/>
                    </a:srgbClr>
                  </a:outerShdw>
                </a:effectLst>
                <a:latin typeface="Berlin Sans FB" panose="020E0602020502020306" pitchFamily="34" charset="0"/>
              </a:rPr>
              <a:t>.</a:t>
            </a:r>
            <a:r>
              <a:rPr lang="hu-HU" sz="8800" dirty="0">
                <a:solidFill>
                  <a:schemeClr val="accent6"/>
                </a:solidFill>
                <a:effectLst>
                  <a:outerShdw blurRad="38100" dist="38100" dir="2700000" algn="tl">
                    <a:srgbClr val="000000">
                      <a:alpha val="43137"/>
                    </a:srgbClr>
                  </a:outerShdw>
                </a:effectLst>
                <a:latin typeface="Berlin Sans FB" panose="020E0602020502020306" pitchFamily="34" charset="0"/>
              </a:rPr>
              <a:t>A</a:t>
            </a:r>
            <a:br>
              <a:rPr lang="hu-HU" sz="8800" dirty="0">
                <a:solidFill>
                  <a:srgbClr val="00B050"/>
                </a:solidFill>
                <a:effectLst>
                  <a:outerShdw blurRad="38100" dist="38100" dir="2700000" algn="tl">
                    <a:srgbClr val="000000">
                      <a:alpha val="43137"/>
                    </a:srgbClr>
                  </a:outerShdw>
                </a:effectLst>
                <a:latin typeface="Berlin Sans FB" panose="020E0602020502020306" pitchFamily="34" charset="0"/>
              </a:rPr>
            </a:br>
            <a:r>
              <a:rPr lang="hu-HU" sz="8800" dirty="0">
                <a:solidFill>
                  <a:srgbClr val="00B050"/>
                </a:solidFill>
                <a:effectLst>
                  <a:outerShdw blurRad="38100" dist="38100" dir="2700000" algn="tl">
                    <a:srgbClr val="000000">
                      <a:alpha val="43137"/>
                    </a:srgbClr>
                  </a:outerShdw>
                </a:effectLst>
                <a:latin typeface="Berlin Sans FB" panose="020E0602020502020306" pitchFamily="34" charset="0"/>
              </a:rPr>
              <a:t>(Irish Republican Army)</a:t>
            </a:r>
          </a:p>
        </p:txBody>
      </p:sp>
    </p:spTree>
    <p:extLst>
      <p:ext uri="{BB962C8B-B14F-4D97-AF65-F5344CB8AC3E}">
        <p14:creationId xmlns:p14="http://schemas.microsoft.com/office/powerpoint/2010/main" val="3849187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rish Republican Army - Wikipedia">
            <a:extLst>
              <a:ext uri="{FF2B5EF4-FFF2-40B4-BE49-F238E27FC236}">
                <a16:creationId xmlns:a16="http://schemas.microsoft.com/office/drawing/2014/main" id="{38667C50-8E0A-4AB8-B7E5-2A5B68AAD2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435367">
            <a:off x="5272794" y="2652077"/>
            <a:ext cx="6363831" cy="35080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Cím 1">
            <a:extLst>
              <a:ext uri="{FF2B5EF4-FFF2-40B4-BE49-F238E27FC236}">
                <a16:creationId xmlns:a16="http://schemas.microsoft.com/office/drawing/2014/main" id="{DF283DB3-860C-48AD-BCC3-115FC215BACB}"/>
              </a:ext>
            </a:extLst>
          </p:cNvPr>
          <p:cNvSpPr>
            <a:spLocks noGrp="1"/>
          </p:cNvSpPr>
          <p:nvPr>
            <p:ph type="title"/>
          </p:nvPr>
        </p:nvSpPr>
        <p:spPr>
          <a:xfrm>
            <a:off x="-1267437" y="603250"/>
            <a:ext cx="10716237" cy="1325563"/>
          </a:xfrm>
        </p:spPr>
        <p:txBody>
          <a:bodyPr>
            <a:normAutofit/>
          </a:bodyPr>
          <a:lstStyle/>
          <a:p>
            <a:pPr algn="ctr"/>
            <a:r>
              <a:rPr lang="hu-HU" sz="7200" dirty="0">
                <a:solidFill>
                  <a:schemeClr val="accent6"/>
                </a:solidFill>
                <a:latin typeface="Berlin Sans FB" panose="020E0602020502020306" pitchFamily="34" charset="0"/>
              </a:rPr>
              <a:t>Origin of</a:t>
            </a:r>
            <a:r>
              <a:rPr lang="hu-HU" sz="7200" dirty="0">
                <a:latin typeface="Berlin Sans FB" panose="020E0602020502020306" pitchFamily="34" charset="0"/>
              </a:rPr>
              <a:t> the</a:t>
            </a:r>
            <a:r>
              <a:rPr lang="hu-HU" sz="7200" dirty="0">
                <a:solidFill>
                  <a:srgbClr val="00B050"/>
                </a:solidFill>
                <a:latin typeface="Berlin Sans FB" panose="020E0602020502020306" pitchFamily="34" charset="0"/>
              </a:rPr>
              <a:t> </a:t>
            </a:r>
            <a:r>
              <a:rPr lang="hu-HU" sz="7200" dirty="0">
                <a:solidFill>
                  <a:srgbClr val="92D050"/>
                </a:solidFill>
                <a:latin typeface="Berlin Sans FB" panose="020E0602020502020306" pitchFamily="34" charset="0"/>
              </a:rPr>
              <a:t>army</a:t>
            </a:r>
          </a:p>
        </p:txBody>
      </p:sp>
      <p:sp>
        <p:nvSpPr>
          <p:cNvPr id="3" name="Tartalom helye 2">
            <a:extLst>
              <a:ext uri="{FF2B5EF4-FFF2-40B4-BE49-F238E27FC236}">
                <a16:creationId xmlns:a16="http://schemas.microsoft.com/office/drawing/2014/main" id="{C7756880-6D46-48A1-B5A3-7C0F81EBB450}"/>
              </a:ext>
            </a:extLst>
          </p:cNvPr>
          <p:cNvSpPr>
            <a:spLocks noGrp="1"/>
          </p:cNvSpPr>
          <p:nvPr>
            <p:ph idx="1"/>
          </p:nvPr>
        </p:nvSpPr>
        <p:spPr>
          <a:xfrm>
            <a:off x="522647" y="2196645"/>
            <a:ext cx="4639811" cy="4351338"/>
          </a:xfrm>
        </p:spPr>
        <p:txBody>
          <a:bodyPr>
            <a:noAutofit/>
          </a:bodyPr>
          <a:lstStyle/>
          <a:p>
            <a:pPr marL="0" indent="0">
              <a:buNone/>
            </a:pPr>
            <a:r>
              <a:rPr lang="hu-HU" sz="3200" dirty="0">
                <a:latin typeface="Bahnschrift" panose="020B0502040204020203" pitchFamily="34" charset="0"/>
              </a:rPr>
              <a:t>It is an army that was first made by a group of </a:t>
            </a:r>
            <a:r>
              <a:rPr lang="hu-HU" sz="3200" b="1" dirty="0">
                <a:latin typeface="Bahnschrift" panose="020B0502040204020203" pitchFamily="34" charset="0"/>
              </a:rPr>
              <a:t>Irish Volunteers</a:t>
            </a:r>
            <a:r>
              <a:rPr lang="hu-HU" sz="3200" dirty="0">
                <a:latin typeface="Bahnschrift" panose="020B0502040204020203" pitchFamily="34" charset="0"/>
              </a:rPr>
              <a:t> and the </a:t>
            </a:r>
            <a:r>
              <a:rPr lang="hu-HU" sz="3200" b="1" dirty="0">
                <a:latin typeface="Bahnschrift" panose="020B0502040204020203" pitchFamily="34" charset="0"/>
              </a:rPr>
              <a:t>Irish Citizen Army</a:t>
            </a:r>
            <a:r>
              <a:rPr lang="hu-HU" sz="3200" dirty="0">
                <a:latin typeface="Bahnschrift" panose="020B0502040204020203" pitchFamily="34" charset="0"/>
              </a:rPr>
              <a:t> originated in </a:t>
            </a:r>
            <a:r>
              <a:rPr lang="en-US" sz="3200" b="1" dirty="0">
                <a:latin typeface="Bahnschrift" panose="020B0502040204020203" pitchFamily="34" charset="0"/>
              </a:rPr>
              <a:t>1917</a:t>
            </a:r>
            <a:r>
              <a:rPr lang="hu-HU" sz="3200" dirty="0">
                <a:latin typeface="Bahnschrift" panose="020B0502040204020203" pitchFamily="34" charset="0"/>
              </a:rPr>
              <a:t>. In the following </a:t>
            </a:r>
            <a:r>
              <a:rPr lang="hu-HU" sz="3200" b="1" dirty="0">
                <a:latin typeface="Bahnschrift" panose="020B0502040204020203" pitchFamily="34" charset="0"/>
              </a:rPr>
              <a:t>100 years </a:t>
            </a:r>
            <a:r>
              <a:rPr lang="hu-HU" sz="3200" dirty="0">
                <a:latin typeface="Bahnschrift" panose="020B0502040204020203" pitchFamily="34" charset="0"/>
              </a:rPr>
              <a:t>the I.R.A was </a:t>
            </a:r>
            <a:r>
              <a:rPr lang="hu-HU" sz="3200" b="1" dirty="0">
                <a:latin typeface="Bahnschrift" panose="020B0502040204020203" pitchFamily="34" charset="0"/>
              </a:rPr>
              <a:t>reorganized</a:t>
            </a:r>
            <a:r>
              <a:rPr lang="hu-HU" sz="3200" dirty="0">
                <a:latin typeface="Bahnschrift" panose="020B0502040204020203" pitchFamily="34" charset="0"/>
              </a:rPr>
              <a:t>, </a:t>
            </a:r>
            <a:r>
              <a:rPr lang="hu-HU" sz="3200" b="1" dirty="0">
                <a:latin typeface="Bahnschrift" panose="020B0502040204020203" pitchFamily="34" charset="0"/>
              </a:rPr>
              <a:t>split up </a:t>
            </a:r>
            <a:r>
              <a:rPr lang="hu-HU" sz="3200" dirty="0">
                <a:latin typeface="Bahnschrift" panose="020B0502040204020203" pitchFamily="34" charset="0"/>
              </a:rPr>
              <a:t>and </a:t>
            </a:r>
            <a:r>
              <a:rPr lang="hu-HU" sz="3200" b="1" dirty="0">
                <a:latin typeface="Bahnschrift" panose="020B0502040204020203" pitchFamily="34" charset="0"/>
              </a:rPr>
              <a:t>changed</a:t>
            </a:r>
            <a:r>
              <a:rPr lang="hu-HU" sz="3200" dirty="0">
                <a:latin typeface="Bahnschrift" panose="020B0502040204020203" pitchFamily="34" charset="0"/>
              </a:rPr>
              <a:t> multiple times. </a:t>
            </a:r>
            <a:endParaRPr lang="hu-HU" sz="3200" b="1" dirty="0">
              <a:latin typeface="Bahnschrift" panose="020B0502040204020203" pitchFamily="34" charset="0"/>
            </a:endParaRPr>
          </a:p>
        </p:txBody>
      </p:sp>
    </p:spTree>
    <p:extLst>
      <p:ext uri="{BB962C8B-B14F-4D97-AF65-F5344CB8AC3E}">
        <p14:creationId xmlns:p14="http://schemas.microsoft.com/office/powerpoint/2010/main" val="280258143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ovisional Irish Republican Army - Wikipedia">
            <a:extLst>
              <a:ext uri="{FF2B5EF4-FFF2-40B4-BE49-F238E27FC236}">
                <a16:creationId xmlns:a16="http://schemas.microsoft.com/office/drawing/2014/main" id="{CE03BD5D-1C8F-4BC0-8F4A-A4DA75914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433" y="2688779"/>
            <a:ext cx="2503413" cy="25034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Cím 1">
            <a:extLst>
              <a:ext uri="{FF2B5EF4-FFF2-40B4-BE49-F238E27FC236}">
                <a16:creationId xmlns:a16="http://schemas.microsoft.com/office/drawing/2014/main" id="{0F4BAA46-8242-4A9F-9965-DA77AADDE2BB}"/>
              </a:ext>
            </a:extLst>
          </p:cNvPr>
          <p:cNvSpPr>
            <a:spLocks noGrp="1"/>
          </p:cNvSpPr>
          <p:nvPr>
            <p:ph type="title"/>
          </p:nvPr>
        </p:nvSpPr>
        <p:spPr>
          <a:xfrm>
            <a:off x="-682999" y="591780"/>
            <a:ext cx="11083341" cy="1325563"/>
          </a:xfrm>
        </p:spPr>
        <p:txBody>
          <a:bodyPr>
            <a:normAutofit/>
          </a:bodyPr>
          <a:lstStyle/>
          <a:p>
            <a:pPr algn="r"/>
            <a:r>
              <a:rPr lang="hu-HU" sz="8000" dirty="0">
                <a:solidFill>
                  <a:schemeClr val="accent6"/>
                </a:solidFill>
                <a:latin typeface="Berlin Sans FB" panose="020E0602020502020306" pitchFamily="34" charset="0"/>
              </a:rPr>
              <a:t>The big </a:t>
            </a:r>
            <a:r>
              <a:rPr lang="hu-HU" sz="8000" dirty="0">
                <a:latin typeface="Berlin Sans FB" panose="020E0602020502020306" pitchFamily="34" charset="0"/>
              </a:rPr>
              <a:t>split of </a:t>
            </a:r>
            <a:r>
              <a:rPr lang="hu-HU" sz="8000" dirty="0">
                <a:solidFill>
                  <a:srgbClr val="92D050"/>
                </a:solidFill>
                <a:latin typeface="Berlin Sans FB" panose="020E0602020502020306" pitchFamily="34" charset="0"/>
              </a:rPr>
              <a:t>the I.R.A</a:t>
            </a:r>
          </a:p>
        </p:txBody>
      </p:sp>
      <p:sp>
        <p:nvSpPr>
          <p:cNvPr id="3" name="Tartalom helye 2">
            <a:extLst>
              <a:ext uri="{FF2B5EF4-FFF2-40B4-BE49-F238E27FC236}">
                <a16:creationId xmlns:a16="http://schemas.microsoft.com/office/drawing/2014/main" id="{D9772273-0564-4A65-8120-4F654E24C77C}"/>
              </a:ext>
            </a:extLst>
          </p:cNvPr>
          <p:cNvSpPr>
            <a:spLocks noGrp="1"/>
          </p:cNvSpPr>
          <p:nvPr>
            <p:ph idx="1"/>
          </p:nvPr>
        </p:nvSpPr>
        <p:spPr>
          <a:xfrm>
            <a:off x="560465" y="2266464"/>
            <a:ext cx="4441260" cy="4315578"/>
          </a:xfrm>
        </p:spPr>
        <p:txBody>
          <a:bodyPr>
            <a:noAutofit/>
          </a:bodyPr>
          <a:lstStyle/>
          <a:p>
            <a:pPr marL="0" indent="0">
              <a:buNone/>
            </a:pPr>
            <a:r>
              <a:rPr lang="hu-HU" sz="3200" dirty="0">
                <a:latin typeface="Bahnschrift" panose="020B0502040204020203" pitchFamily="34" charset="0"/>
              </a:rPr>
              <a:t>More than </a:t>
            </a:r>
            <a:r>
              <a:rPr lang="hu-HU" sz="3200" b="1" dirty="0">
                <a:latin typeface="Bahnschrift" panose="020B0502040204020203" pitchFamily="34" charset="0"/>
              </a:rPr>
              <a:t>40 years </a:t>
            </a:r>
            <a:r>
              <a:rPr lang="hu-HU" sz="3200" dirty="0">
                <a:latin typeface="Bahnschrift" panose="020B0502040204020203" pitchFamily="34" charset="0"/>
              </a:rPr>
              <a:t>after</a:t>
            </a:r>
            <a:r>
              <a:rPr lang="hu-HU" sz="3200" b="1" dirty="0">
                <a:latin typeface="Bahnschrift" panose="020B0502040204020203" pitchFamily="34" charset="0"/>
              </a:rPr>
              <a:t> 1922, </a:t>
            </a:r>
            <a:r>
              <a:rPr lang="hu-HU" sz="3200" dirty="0">
                <a:latin typeface="Bahnschrift" panose="020B0502040204020203" pitchFamily="34" charset="0"/>
              </a:rPr>
              <a:t>the form of the army kept changing </a:t>
            </a:r>
            <a:r>
              <a:rPr lang="hu-HU" sz="3200" b="1" dirty="0">
                <a:latin typeface="Bahnschrift" panose="020B0502040204020203" pitchFamily="34" charset="0"/>
              </a:rPr>
              <a:t>until 1969</a:t>
            </a:r>
            <a:r>
              <a:rPr lang="hu-HU" sz="3200" dirty="0">
                <a:latin typeface="Bahnschrift" panose="020B0502040204020203" pitchFamily="34" charset="0"/>
              </a:rPr>
              <a:t>, when it split into two parts the </a:t>
            </a:r>
            <a:r>
              <a:rPr lang="hu-HU" sz="3200" b="1" dirty="0">
                <a:latin typeface="Bahnschrift" panose="020B0502040204020203" pitchFamily="34" charset="0"/>
              </a:rPr>
              <a:t>Original</a:t>
            </a:r>
            <a:r>
              <a:rPr lang="hu-HU" sz="3200" dirty="0">
                <a:latin typeface="Bahnschrift" panose="020B0502040204020203" pitchFamily="34" charset="0"/>
              </a:rPr>
              <a:t> and </a:t>
            </a:r>
            <a:r>
              <a:rPr lang="hu-HU" sz="3200" b="1" dirty="0">
                <a:latin typeface="Bahnschrift" panose="020B0502040204020203" pitchFamily="34" charset="0"/>
              </a:rPr>
              <a:t>the Provisional IRA.</a:t>
            </a:r>
            <a:endParaRPr lang="hu-HU" sz="3200" dirty="0"/>
          </a:p>
        </p:txBody>
      </p:sp>
      <p:pic>
        <p:nvPicPr>
          <p:cNvPr id="4" name="Picture 2" descr="Home | Original Ireland">
            <a:extLst>
              <a:ext uri="{FF2B5EF4-FFF2-40B4-BE49-F238E27FC236}">
                <a16:creationId xmlns:a16="http://schemas.microsoft.com/office/drawing/2014/main" id="{A71B7769-A3E4-436E-A638-DB0B8939E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083" y="2517207"/>
            <a:ext cx="2503413" cy="25034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6" name="Szövegdoboz 5">
            <a:extLst>
              <a:ext uri="{FF2B5EF4-FFF2-40B4-BE49-F238E27FC236}">
                <a16:creationId xmlns:a16="http://schemas.microsoft.com/office/drawing/2014/main" id="{74F3A313-D0BF-4246-9E22-4207B32B35D5}"/>
              </a:ext>
            </a:extLst>
          </p:cNvPr>
          <p:cNvSpPr txBox="1"/>
          <p:nvPr/>
        </p:nvSpPr>
        <p:spPr>
          <a:xfrm>
            <a:off x="8501545" y="2266464"/>
            <a:ext cx="1774620" cy="369332"/>
          </a:xfrm>
          <a:prstGeom prst="rect">
            <a:avLst/>
          </a:prstGeom>
          <a:noFill/>
        </p:spPr>
        <p:txBody>
          <a:bodyPr wrap="square" rtlCol="0">
            <a:spAutoFit/>
          </a:bodyPr>
          <a:lstStyle/>
          <a:p>
            <a:r>
              <a:rPr lang="hu-HU" b="1" dirty="0">
                <a:solidFill>
                  <a:schemeClr val="tx2"/>
                </a:solidFill>
              </a:rPr>
              <a:t>Provisional I.R.A</a:t>
            </a:r>
          </a:p>
        </p:txBody>
      </p:sp>
      <p:sp>
        <p:nvSpPr>
          <p:cNvPr id="7" name="Szövegdoboz 6">
            <a:extLst>
              <a:ext uri="{FF2B5EF4-FFF2-40B4-BE49-F238E27FC236}">
                <a16:creationId xmlns:a16="http://schemas.microsoft.com/office/drawing/2014/main" id="{D20FD9B1-EBA0-4D87-BA7A-EE037A28F1C9}"/>
              </a:ext>
            </a:extLst>
          </p:cNvPr>
          <p:cNvSpPr txBox="1"/>
          <p:nvPr/>
        </p:nvSpPr>
        <p:spPr>
          <a:xfrm>
            <a:off x="6555211" y="2051920"/>
            <a:ext cx="1493240" cy="369332"/>
          </a:xfrm>
          <a:prstGeom prst="rect">
            <a:avLst/>
          </a:prstGeom>
          <a:noFill/>
        </p:spPr>
        <p:txBody>
          <a:bodyPr wrap="square" rtlCol="0">
            <a:spAutoFit/>
          </a:bodyPr>
          <a:lstStyle/>
          <a:p>
            <a:r>
              <a:rPr lang="hu-HU" b="1" dirty="0"/>
              <a:t>Original I.R.A</a:t>
            </a:r>
          </a:p>
        </p:txBody>
      </p:sp>
    </p:spTree>
    <p:extLst>
      <p:ext uri="{BB962C8B-B14F-4D97-AF65-F5344CB8AC3E}">
        <p14:creationId xmlns:p14="http://schemas.microsoft.com/office/powerpoint/2010/main" val="8069673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9E309D-8860-41D8-810F-FF126DD59C55}"/>
              </a:ext>
            </a:extLst>
          </p:cNvPr>
          <p:cNvSpPr>
            <a:spLocks noGrp="1"/>
          </p:cNvSpPr>
          <p:nvPr>
            <p:ph type="title"/>
          </p:nvPr>
        </p:nvSpPr>
        <p:spPr>
          <a:xfrm>
            <a:off x="232646" y="743703"/>
            <a:ext cx="11740279" cy="1080938"/>
          </a:xfrm>
        </p:spPr>
        <p:txBody>
          <a:bodyPr>
            <a:normAutofit fontScale="90000"/>
          </a:bodyPr>
          <a:lstStyle/>
          <a:p>
            <a:pPr algn="ctr"/>
            <a:r>
              <a:rPr lang="hu-HU" sz="7200" dirty="0">
                <a:solidFill>
                  <a:schemeClr val="accent6"/>
                </a:solidFill>
                <a:latin typeface="Berlin Sans FB" panose="020E0602020502020306" pitchFamily="34" charset="0"/>
              </a:rPr>
              <a:t>Which wars has </a:t>
            </a:r>
            <a:r>
              <a:rPr lang="hu-HU" sz="7200" dirty="0">
                <a:solidFill>
                  <a:schemeClr val="tx2"/>
                </a:solidFill>
                <a:latin typeface="Berlin Sans FB" panose="020E0602020502020306" pitchFamily="34" charset="0"/>
              </a:rPr>
              <a:t>I.R.A</a:t>
            </a:r>
            <a:r>
              <a:rPr lang="hu-HU" sz="7200" dirty="0">
                <a:solidFill>
                  <a:schemeClr val="accent6"/>
                </a:solidFill>
                <a:latin typeface="Berlin Sans FB" panose="020E0602020502020306" pitchFamily="34" charset="0"/>
              </a:rPr>
              <a:t> </a:t>
            </a:r>
            <a:r>
              <a:rPr lang="hu-HU" sz="7200" dirty="0">
                <a:solidFill>
                  <a:srgbClr val="92D050"/>
                </a:solidFill>
                <a:latin typeface="Berlin Sans FB" panose="020E0602020502020306" pitchFamily="34" charset="0"/>
              </a:rPr>
              <a:t>been part of</a:t>
            </a:r>
          </a:p>
        </p:txBody>
      </p:sp>
      <p:sp>
        <p:nvSpPr>
          <p:cNvPr id="8" name="Tartalom helye 7">
            <a:extLst>
              <a:ext uri="{FF2B5EF4-FFF2-40B4-BE49-F238E27FC236}">
                <a16:creationId xmlns:a16="http://schemas.microsoft.com/office/drawing/2014/main" id="{C83500D3-7614-4669-AE5C-48DB37D021B5}"/>
              </a:ext>
            </a:extLst>
          </p:cNvPr>
          <p:cNvSpPr>
            <a:spLocks noGrp="1"/>
          </p:cNvSpPr>
          <p:nvPr>
            <p:ph idx="1"/>
          </p:nvPr>
        </p:nvSpPr>
        <p:spPr/>
        <p:txBody>
          <a:bodyPr/>
          <a:lstStyle/>
          <a:p>
            <a:pPr marL="0" indent="0" algn="ctr">
              <a:buNone/>
            </a:pPr>
            <a:r>
              <a:rPr lang="hu-HU" sz="3200" dirty="0">
                <a:solidFill>
                  <a:srgbClr val="92D050"/>
                </a:solidFill>
              </a:rPr>
              <a:t>The I.R.A has participated in the following wars:</a:t>
            </a:r>
          </a:p>
          <a:p>
            <a:pPr algn="ctr">
              <a:buFont typeface="Wingdings" panose="05000000000000000000" pitchFamily="2" charset="2"/>
              <a:buChar char="v"/>
            </a:pPr>
            <a:r>
              <a:rPr lang="hu-HU" sz="2800" dirty="0"/>
              <a:t> World War I. (1914-1918)</a:t>
            </a:r>
          </a:p>
          <a:p>
            <a:pPr algn="ctr">
              <a:buFont typeface="Wingdings" panose="05000000000000000000" pitchFamily="2" charset="2"/>
              <a:buChar char="v"/>
            </a:pPr>
            <a:r>
              <a:rPr lang="hu-HU" sz="2800" dirty="0"/>
              <a:t> Irish War of Independence (1919-1921)</a:t>
            </a:r>
          </a:p>
          <a:p>
            <a:pPr algn="ctr">
              <a:buFont typeface="Wingdings" panose="05000000000000000000" pitchFamily="2" charset="2"/>
              <a:buChar char="v"/>
            </a:pPr>
            <a:r>
              <a:rPr lang="hu-HU" sz="2800" dirty="0"/>
              <a:t> Irish Civil War (1922-1923)</a:t>
            </a:r>
          </a:p>
          <a:p>
            <a:pPr algn="ctr">
              <a:buFont typeface="Wingdings" panose="05000000000000000000" pitchFamily="2" charset="2"/>
              <a:buChar char="v"/>
            </a:pPr>
            <a:r>
              <a:rPr lang="hu-HU" sz="2800" dirty="0"/>
              <a:t> The Troubles (1960-1998)</a:t>
            </a:r>
          </a:p>
          <a:p>
            <a:pPr marL="0" indent="0">
              <a:buNone/>
            </a:pPr>
            <a:endParaRPr lang="hu-HU" dirty="0"/>
          </a:p>
        </p:txBody>
      </p:sp>
      <p:pic>
        <p:nvPicPr>
          <p:cNvPr id="3076" name="Picture 4" descr="Irish War of Independence | Summary, Guerrilla War, Death Toll, &amp; Anglo- Irish Treaty | Britannica">
            <a:extLst>
              <a:ext uri="{FF2B5EF4-FFF2-40B4-BE49-F238E27FC236}">
                <a16:creationId xmlns:a16="http://schemas.microsoft.com/office/drawing/2014/main" id="{BB8BFC4B-F480-4EC1-8BCD-A5138871E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552" y="4997197"/>
            <a:ext cx="2274913" cy="16406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rish Civil War - Wikipedia">
            <a:extLst>
              <a:ext uri="{FF2B5EF4-FFF2-40B4-BE49-F238E27FC236}">
                <a16:creationId xmlns:a16="http://schemas.microsoft.com/office/drawing/2014/main" id="{2F7C1338-68A3-4A6E-B7DC-994AB195F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985" y="4997197"/>
            <a:ext cx="2212616" cy="16240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50 Years Later, Troubles Still Cast 'Huge Shadow' Over Northern Ireland -  The New York Times">
            <a:extLst>
              <a:ext uri="{FF2B5EF4-FFF2-40B4-BE49-F238E27FC236}">
                <a16:creationId xmlns:a16="http://schemas.microsoft.com/office/drawing/2014/main" id="{87DF89D5-C72D-4B8F-92C6-382AB6A81D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1121" y="4997197"/>
            <a:ext cx="2412751" cy="164067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reland and the First World War – A Brief Overview | The Irish Story">
            <a:extLst>
              <a:ext uri="{FF2B5EF4-FFF2-40B4-BE49-F238E27FC236}">
                <a16:creationId xmlns:a16="http://schemas.microsoft.com/office/drawing/2014/main" id="{1A9ADA6D-5191-4688-99E8-FD44360F6F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4178" y="5035327"/>
            <a:ext cx="2243854" cy="158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88072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5E99269-CFF1-44FE-B8EC-7EA62105978E}"/>
              </a:ext>
            </a:extLst>
          </p:cNvPr>
          <p:cNvSpPr>
            <a:spLocks noGrp="1"/>
          </p:cNvSpPr>
          <p:nvPr>
            <p:ph type="title"/>
          </p:nvPr>
        </p:nvSpPr>
        <p:spPr/>
        <p:txBody>
          <a:bodyPr/>
          <a:lstStyle/>
          <a:p>
            <a:pPr algn="ctr"/>
            <a:r>
              <a:rPr lang="hu-HU" sz="6500" dirty="0">
                <a:solidFill>
                  <a:schemeClr val="accent6"/>
                </a:solidFill>
                <a:latin typeface="Berlin Sans FB" panose="020E0602020502020306" pitchFamily="34" charset="0"/>
              </a:rPr>
              <a:t>Terrorism </a:t>
            </a:r>
            <a:r>
              <a:rPr lang="hu-HU" sz="6500" dirty="0">
                <a:solidFill>
                  <a:schemeClr val="tx2"/>
                </a:solidFill>
                <a:latin typeface="Berlin Sans FB" panose="020E0602020502020306" pitchFamily="34" charset="0"/>
              </a:rPr>
              <a:t>of the </a:t>
            </a:r>
            <a:r>
              <a:rPr lang="hu-HU" sz="6500" dirty="0">
                <a:solidFill>
                  <a:srgbClr val="92D050"/>
                </a:solidFill>
                <a:latin typeface="Berlin Sans FB" panose="020E0602020502020306" pitchFamily="34" charset="0"/>
              </a:rPr>
              <a:t>I.R.A</a:t>
            </a:r>
          </a:p>
        </p:txBody>
      </p:sp>
      <p:sp>
        <p:nvSpPr>
          <p:cNvPr id="3" name="Tartalom helye 2">
            <a:extLst>
              <a:ext uri="{FF2B5EF4-FFF2-40B4-BE49-F238E27FC236}">
                <a16:creationId xmlns:a16="http://schemas.microsoft.com/office/drawing/2014/main" id="{214CB754-90E6-418B-83EF-85226C12F9CB}"/>
              </a:ext>
            </a:extLst>
          </p:cNvPr>
          <p:cNvSpPr>
            <a:spLocks noGrp="1"/>
          </p:cNvSpPr>
          <p:nvPr>
            <p:ph idx="1"/>
          </p:nvPr>
        </p:nvSpPr>
        <p:spPr>
          <a:xfrm>
            <a:off x="880346" y="2070172"/>
            <a:ext cx="5215654" cy="4311577"/>
          </a:xfrm>
        </p:spPr>
        <p:txBody>
          <a:bodyPr>
            <a:noAutofit/>
          </a:bodyPr>
          <a:lstStyle/>
          <a:p>
            <a:pPr marL="0" indent="0">
              <a:buNone/>
            </a:pPr>
            <a:r>
              <a:rPr lang="hu-HU" sz="2800" dirty="0"/>
              <a:t>The I.R.A has done illegal drilling and acts of violence many times. Although several countries didn’t support, wanted to stop this violent army, Ireland had the same goal as the army had: having the british off their land and getting back </a:t>
            </a:r>
            <a:r>
              <a:rPr lang="hu-HU" sz="2800"/>
              <a:t>North-Ireland</a:t>
            </a:r>
            <a:r>
              <a:rPr lang="hu-HU" sz="2800" dirty="0"/>
              <a:t> taken by Britain</a:t>
            </a:r>
          </a:p>
        </p:txBody>
      </p:sp>
      <p:pic>
        <p:nvPicPr>
          <p:cNvPr id="5126" name="Picture 6" descr="Provisional Irish Republican Army - Simple English Wikipedia, the free  encyclopedia">
            <a:extLst>
              <a:ext uri="{FF2B5EF4-FFF2-40B4-BE49-F238E27FC236}">
                <a16:creationId xmlns:a16="http://schemas.microsoft.com/office/drawing/2014/main" id="{E157B4DE-3EBD-4EAD-B007-54B147940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66988"/>
            <a:ext cx="5057775" cy="36094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19762843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BE5255A-638F-4739-A502-1E2EE0A80E66}"/>
              </a:ext>
            </a:extLst>
          </p:cNvPr>
          <p:cNvSpPr>
            <a:spLocks noGrp="1"/>
          </p:cNvSpPr>
          <p:nvPr>
            <p:ph type="title"/>
          </p:nvPr>
        </p:nvSpPr>
        <p:spPr>
          <a:xfrm>
            <a:off x="1361807" y="3596062"/>
            <a:ext cx="9613861" cy="1080938"/>
          </a:xfrm>
        </p:spPr>
        <p:txBody>
          <a:bodyPr>
            <a:noAutofit/>
          </a:bodyPr>
          <a:lstStyle/>
          <a:p>
            <a:r>
              <a:rPr lang="hu-HU" sz="9600" b="1" dirty="0" err="1"/>
              <a:t>Thanks</a:t>
            </a:r>
            <a:r>
              <a:rPr lang="hu-HU" sz="9600" b="1" dirty="0"/>
              <a:t> </a:t>
            </a:r>
            <a:r>
              <a:rPr lang="hu-HU" sz="9600" b="1" dirty="0" err="1"/>
              <a:t>for</a:t>
            </a:r>
            <a:r>
              <a:rPr lang="hu-HU" sz="9600" b="1" dirty="0"/>
              <a:t> </a:t>
            </a:r>
            <a:r>
              <a:rPr lang="hu-HU" sz="9600" b="1" dirty="0" err="1"/>
              <a:t>watching</a:t>
            </a:r>
            <a:endParaRPr lang="hu-HU" sz="9600" b="1" dirty="0"/>
          </a:p>
        </p:txBody>
      </p:sp>
    </p:spTree>
    <p:extLst>
      <p:ext uri="{BB962C8B-B14F-4D97-AF65-F5344CB8AC3E}">
        <p14:creationId xmlns:p14="http://schemas.microsoft.com/office/powerpoint/2010/main" val="145686740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Override1.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themeOverride>
</file>

<file path=docProps/app.xml><?xml version="1.0" encoding="utf-8"?>
<Properties xmlns="http://schemas.openxmlformats.org/officeDocument/2006/extended-properties" xmlns:vt="http://schemas.openxmlformats.org/officeDocument/2006/docPropsVTypes">
  <Template/>
  <TotalTime>160</TotalTime>
  <Words>229</Words>
  <Application>Microsoft Office PowerPoint</Application>
  <PresentationFormat>Widescreen</PresentationFormat>
  <Paragraphs>16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Berlin</vt:lpstr>
      <vt:lpstr>The I.R.A (Irish Republican Army)</vt:lpstr>
      <vt:lpstr>Origin of the army</vt:lpstr>
      <vt:lpstr>The big split of the I.R.A</vt:lpstr>
      <vt:lpstr>Which wars has I.R.A been part of</vt:lpstr>
      <vt:lpstr>Terrorism of the I.R.A</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I.R.A (Irish Republican Army)</dc:title>
  <dc:creator>cs08</dc:creator>
  <cp:lastModifiedBy>cs08</cp:lastModifiedBy>
  <cp:revision>26</cp:revision>
  <dcterms:created xsi:type="dcterms:W3CDTF">2024-01-31T08:27:49Z</dcterms:created>
  <dcterms:modified xsi:type="dcterms:W3CDTF">2024-03-12T14:13:27Z</dcterms:modified>
</cp:coreProperties>
</file>