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3" r:id="rId15"/>
    <p:sldId id="262" r:id="rId16"/>
    <p:sldId id="278" r:id="rId17"/>
    <p:sldId id="276" r:id="rId18"/>
    <p:sldId id="277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4" autoAdjust="0"/>
    <p:restoredTop sz="94640" autoAdjust="0"/>
  </p:normalViewPr>
  <p:slideViewPr>
    <p:cSldViewPr snapToGrid="0">
      <p:cViewPr varScale="1">
        <p:scale>
          <a:sx n="113" d="100"/>
          <a:sy n="113" d="100"/>
        </p:scale>
        <p:origin x="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0608-3CD4-42E3-A0C2-83523F42B864}" type="datetimeFigureOut">
              <a:rPr lang="hu-HU" smtClean="0"/>
              <a:pPr/>
              <a:t>2020. 03. 18.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AE37-CD7D-4FFD-82A4-E5D8E9DDA71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Gale-Shapley</a:t>
            </a:r>
            <a:r>
              <a:rPr lang="hu-HU" dirty="0"/>
              <a:t> algoritmus a felvételi eljárásban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58C118-6385-481C-A006-4237A99B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Felvételi listák kialakítása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D7932F8-3257-4CA6-86E2-C73D6DE0B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Minden további diák TALÁN-ját IGEN-re változtatjuk át, és beengedjük őket az osztályterembe, az adott osztályba felvételt nyertek.</a:t>
            </a:r>
          </a:p>
          <a:p>
            <a:r>
              <a:rPr lang="hu-HU" dirty="0"/>
              <a:t>Látható, hogy előfordulhat olyan osztály, amely nem telt meg, illetve lehet olyan diák, akit sehová sem vettek fel.</a:t>
            </a:r>
          </a:p>
          <a:p>
            <a:r>
              <a:rPr lang="hu-HU" dirty="0"/>
              <a:t>A be nem telt osztályok pótfelvételit hirdetnek azon diákok számára, akik nem kerültek be egyik általuk választott osztályba sem.</a:t>
            </a:r>
          </a:p>
        </p:txBody>
      </p:sp>
    </p:spTree>
    <p:extLst>
      <p:ext uri="{BB962C8B-B14F-4D97-AF65-F5344CB8AC3E}">
        <p14:creationId xmlns:p14="http://schemas.microsoft.com/office/powerpoint/2010/main" val="160829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5289D6-03A4-43E6-9377-97333964F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Diákok listájában az osztályok sorrendje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E674AF-03FE-4ADF-BF2F-5530742C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eljárás előtt kérdések merülhetnek fel a diákban, ismerve az osztályok rangsorában elfoglalt helyezéseit:</a:t>
            </a:r>
          </a:p>
          <a:p>
            <a:r>
              <a:rPr lang="hu-HU" dirty="0"/>
              <a:t>Vajon felvesznek-e abba az osztályba, ahová szeretnék menni?</a:t>
            </a:r>
          </a:p>
          <a:p>
            <a:r>
              <a:rPr lang="hu-HU" dirty="0"/>
              <a:t>Mikor nem kerülhet be valaki egy általa hőn áhított osztályba?</a:t>
            </a:r>
          </a:p>
        </p:txBody>
      </p:sp>
    </p:spTree>
    <p:extLst>
      <p:ext uri="{BB962C8B-B14F-4D97-AF65-F5344CB8AC3E}">
        <p14:creationId xmlns:p14="http://schemas.microsoft.com/office/powerpoint/2010/main" val="352657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B20C97-BF95-4AB5-8BB0-242E91A3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Nem kerültem be oda, ahova szerettem volna menni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2D61DDE-AF8E-4908-AA2C-C0DE80CF7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Két esetben következhet ez be:</a:t>
            </a:r>
          </a:p>
          <a:p>
            <a:r>
              <a:rPr lang="hu-HU" dirty="0">
                <a:solidFill>
                  <a:srgbClr val="7030A0"/>
                </a:solidFill>
              </a:rPr>
              <a:t>Az osztály diákrangsorában</a:t>
            </a:r>
            <a:r>
              <a:rPr lang="hu-HU" dirty="0"/>
              <a:t> előttem voltak 34-en, akik szintén oda szerettek volna menni (azaz jobban szerettek volna odamenni, mint egy másik osztályba). Ebben az esetben a többiekhez képesti, relatíve gyenge eredményem miatt nem juthattam be az osztályba. Ez van, nincs mit tenni.</a:t>
            </a:r>
          </a:p>
        </p:txBody>
      </p:sp>
      <p:pic>
        <p:nvPicPr>
          <p:cNvPr id="5" name="Ábra 4" descr="Síró arc kitöltés nélkül">
            <a:extLst>
              <a:ext uri="{FF2B5EF4-FFF2-40B4-BE49-F238E27FC236}">
                <a16:creationId xmlns:a16="http://schemas.microsoft.com/office/drawing/2014/main" id="{1F66E2A7-57F5-4975-8F79-26D1D3204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72400" y="4521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7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DC564A-977B-4A41-AD64-25684A77D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Nem kerültem be oda, ahova szerettem volna menni 2.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9EEF5B-7D38-4F68-B2E1-F43C06A08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solidFill>
                  <a:srgbClr val="FF0000"/>
                </a:solidFill>
              </a:rPr>
              <a:t>Az én osztályrangsoromban </a:t>
            </a:r>
            <a:r>
              <a:rPr lang="hu-HU" b="1" dirty="0"/>
              <a:t>előrébb</a:t>
            </a:r>
            <a:r>
              <a:rPr lang="hu-HU" dirty="0"/>
              <a:t> szerepelt egy olyan osztály, ahová a teljesítményem alapján be tudtam kerülni, így onnan nem küldtek tovább az osztályrangsoromban hátrébb szereplő osztályhoz (hiszen nekik is kellek). </a:t>
            </a:r>
          </a:p>
          <a:p>
            <a:r>
              <a:rPr lang="hu-HU" dirty="0">
                <a:solidFill>
                  <a:srgbClr val="C00000"/>
                </a:solidFill>
                <a:highlight>
                  <a:srgbClr val="FFFF00"/>
                </a:highlight>
              </a:rPr>
              <a:t>Jaj, de buta voltam, miért nem a másik osztályt írtam előrébb? Hiszen oda jobban szerettem volna menni, a </a:t>
            </a:r>
            <a:r>
              <a:rPr lang="hu-HU" dirty="0" err="1">
                <a:solidFill>
                  <a:srgbClr val="C00000"/>
                </a:solidFill>
                <a:highlight>
                  <a:srgbClr val="FFFF00"/>
                </a:highlight>
              </a:rPr>
              <a:t>mindenit</a:t>
            </a:r>
            <a:r>
              <a:rPr lang="hu-HU" dirty="0">
                <a:solidFill>
                  <a:srgbClr val="C00000"/>
                </a:solidFill>
                <a:highlight>
                  <a:srgbClr val="FFFF00"/>
                </a:highlight>
              </a:rPr>
              <a:t>. </a:t>
            </a:r>
          </a:p>
        </p:txBody>
      </p:sp>
      <p:pic>
        <p:nvPicPr>
          <p:cNvPr id="5" name="Ábra 4" descr="Aggódó arc kitöltés nélkül">
            <a:extLst>
              <a:ext uri="{FF2B5EF4-FFF2-40B4-BE49-F238E27FC236}">
                <a16:creationId xmlns:a16="http://schemas.microsoft.com/office/drawing/2014/main" id="{81B5DB9B-A7F6-4C8A-8A41-B3161E9A0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1733" y="45635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580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7162" y="592431"/>
            <a:ext cx="7772400" cy="940157"/>
          </a:xfrm>
        </p:spPr>
        <p:txBody>
          <a:bodyPr/>
          <a:lstStyle/>
          <a:p>
            <a:r>
              <a:rPr lang="hu-HU" dirty="0"/>
              <a:t>Nyilvánvaló tévhitek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53793" y="2112135"/>
            <a:ext cx="7688686" cy="4254798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>
                <a:solidFill>
                  <a:srgbClr val="7030A0"/>
                </a:solidFill>
              </a:rPr>
              <a:t>A korábban mondottak alapján két hamis állítás fogalmazható meg :</a:t>
            </a:r>
          </a:p>
          <a:p>
            <a:endParaRPr lang="hu-HU" b="1" dirty="0">
              <a:solidFill>
                <a:srgbClr val="7030A0"/>
              </a:solidFill>
            </a:endParaRPr>
          </a:p>
          <a:p>
            <a:r>
              <a:rPr lang="hu-HU" b="1" dirty="0">
                <a:solidFill>
                  <a:srgbClr val="7030A0"/>
                </a:solidFill>
              </a:rPr>
              <a:t>Egy adott osztály nem vesz fel, ha nem az első helyen van a rangsoromban.</a:t>
            </a:r>
          </a:p>
          <a:p>
            <a:r>
              <a:rPr lang="hu-HU" b="1" dirty="0">
                <a:solidFill>
                  <a:srgbClr val="C00000"/>
                </a:solidFill>
              </a:rPr>
              <a:t>NEM IGAZ!</a:t>
            </a:r>
          </a:p>
          <a:p>
            <a:endParaRPr lang="hu-HU" b="1" dirty="0">
              <a:solidFill>
                <a:srgbClr val="7030A0"/>
              </a:solidFill>
            </a:endParaRPr>
          </a:p>
          <a:p>
            <a:r>
              <a:rPr lang="hu-HU" b="1" dirty="0">
                <a:solidFill>
                  <a:srgbClr val="7030A0"/>
                </a:solidFill>
              </a:rPr>
              <a:t>Ha az első helyen megjelölt osztályba nem kerülök be, akkor a második helyen megjelölt osztályba sem fognak felvenni.</a:t>
            </a:r>
          </a:p>
          <a:p>
            <a:r>
              <a:rPr lang="hu-HU" b="1" dirty="0">
                <a:solidFill>
                  <a:srgbClr val="C00000"/>
                </a:solidFill>
              </a:rPr>
              <a:t>NEM IGAZ!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7164" y="597839"/>
            <a:ext cx="7772400" cy="1470025"/>
          </a:xfrm>
        </p:spPr>
        <p:txBody>
          <a:bodyPr/>
          <a:lstStyle/>
          <a:p>
            <a:r>
              <a:rPr lang="hu-HU" dirty="0"/>
              <a:t>Mit jelent egy adott rangsorbeli helyezés?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485623"/>
            <a:ext cx="6400800" cy="3153177"/>
          </a:xfrm>
        </p:spPr>
        <p:txBody>
          <a:bodyPr>
            <a:normAutofit lnSpcReduction="10000"/>
          </a:bodyPr>
          <a:lstStyle/>
          <a:p>
            <a:r>
              <a:rPr lang="hu-HU" b="1" dirty="0">
                <a:solidFill>
                  <a:srgbClr val="7030A0"/>
                </a:solidFill>
              </a:rPr>
              <a:t>Dilemma:</a:t>
            </a:r>
          </a:p>
          <a:p>
            <a:r>
              <a:rPr lang="hu-HU" b="1" dirty="0">
                <a:solidFill>
                  <a:schemeClr val="tx1"/>
                </a:solidFill>
              </a:rPr>
              <a:t>1. Jó iskolába a rangsor hátsó részéből bekerülni</a:t>
            </a:r>
          </a:p>
          <a:p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vagy</a:t>
            </a:r>
          </a:p>
          <a:p>
            <a:r>
              <a:rPr lang="hu-HU" b="1" dirty="0">
                <a:solidFill>
                  <a:schemeClr val="tx1"/>
                </a:solidFill>
              </a:rPr>
              <a:t> 2. Kevésbé jó iskolába ranglistavezetőként bekerülni</a:t>
            </a:r>
          </a:p>
          <a:p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76F547-5A29-4B31-814C-8EBC527E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ÉRVEK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F985A4-63A6-4FB8-A65F-161FB5281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/>
              <a:t>Jó iskolába a rangsor hátsó részéből bekerülni?</a:t>
            </a:r>
          </a:p>
          <a:p>
            <a:pPr marL="0" indent="0">
              <a:buNone/>
            </a:pPr>
            <a:r>
              <a:rPr lang="hu-HU" b="1" dirty="0"/>
              <a:t>PRO:</a:t>
            </a:r>
          </a:p>
          <a:p>
            <a:r>
              <a:rPr lang="hu-HU" b="1" dirty="0"/>
              <a:t>Jó iskolában többet lehet tanulni.</a:t>
            </a:r>
          </a:p>
          <a:p>
            <a:r>
              <a:rPr lang="hu-HU" b="1" dirty="0"/>
              <a:t>A tanárok a gyenge diákokat is segítik, hogy az osztály homogén jó teljesítményű tudjon maradni.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b="1" dirty="0"/>
              <a:t>KONTRA:</a:t>
            </a:r>
          </a:p>
          <a:p>
            <a:r>
              <a:rPr lang="hu-HU" b="1" dirty="0"/>
              <a:t>Jó iskolában többet kell tanulni. </a:t>
            </a:r>
            <a:r>
              <a:rPr lang="hu-HU" b="1" dirty="0">
                <a:solidFill>
                  <a:srgbClr val="C00000"/>
                </a:solidFill>
              </a:rPr>
              <a:t>EZÉRT TUDNAK TÖBBET.</a:t>
            </a:r>
          </a:p>
          <a:p>
            <a:r>
              <a:rPr lang="hu-HU" b="1" dirty="0"/>
              <a:t>A sok jó diák elveszi a kedvemet a tanulástól, mert én nem tudok olyan jó lenni, mint ők. </a:t>
            </a:r>
            <a:r>
              <a:rPr lang="hu-HU" b="1" dirty="0">
                <a:solidFill>
                  <a:srgbClr val="C00000"/>
                </a:solidFill>
              </a:rPr>
              <a:t>NEM BAJ, HA NEM!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0371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5BADE7-E92A-4210-8E42-9290C8323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TANULSÁG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1F1348-217A-42D4-ABEE-4A5C1BBF2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u-HU" dirty="0"/>
              <a:t>Mindenki abban a sorrendben jelölje meg az egyes osztályokat a saját osztályrangsorában, amilyen sorrendben az adott osztályokba be szeretne kerülni. Elöl álljon az az osztály, amelybe leginkább szeretne bekerülni, és hátul álljon az az osztály, amelybe a legkevésbé szeretne járni.</a:t>
            </a:r>
          </a:p>
          <a:p>
            <a:pPr marL="0" indent="0" algn="ctr">
              <a:buNone/>
            </a:pPr>
            <a:r>
              <a:rPr lang="hu-HU" dirty="0"/>
              <a:t> </a:t>
            </a:r>
            <a:br>
              <a:rPr lang="hu-HU" dirty="0"/>
            </a:br>
            <a:r>
              <a:rPr lang="hu-HU" b="1" dirty="0">
                <a:solidFill>
                  <a:srgbClr val="C00000"/>
                </a:solidFill>
              </a:rPr>
              <a:t>FÜGGETLENÜL AZ ADOTT OSZTÁLY DIÁKRANGSORÁBAN ELFOGLALT HELYÉTŐL!!!</a:t>
            </a:r>
          </a:p>
        </p:txBody>
      </p:sp>
    </p:spTree>
    <p:extLst>
      <p:ext uri="{BB962C8B-B14F-4D97-AF65-F5344CB8AC3E}">
        <p14:creationId xmlns:p14="http://schemas.microsoft.com/office/powerpoint/2010/main" val="2404115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D64845-7A01-4511-9A94-00976ED5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Változtatási lehetőség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E6F6AEB-98C8-4DD7-9554-372FCD76D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rangsorok közzététele után mindenkinek van lehetősége arra, hogy az osztályrangsorát megváltoztassa, illetve egy már korábban a listában megjelölt iskolából új osztályt vegyen fel az osztályrangsorába.</a:t>
            </a:r>
          </a:p>
          <a:p>
            <a:r>
              <a:rPr lang="hu-HU" dirty="0"/>
              <a:t>Azt kérjük, hogy amikor változtatást hajtanak végre, gondoljanak arra, hogy hová szeretne menni a gyerek, és a korábban elmondottak alapján az legyen elöl a rangsorban.</a:t>
            </a:r>
          </a:p>
        </p:txBody>
      </p:sp>
    </p:spTree>
    <p:extLst>
      <p:ext uri="{BB962C8B-B14F-4D97-AF65-F5344CB8AC3E}">
        <p14:creationId xmlns:p14="http://schemas.microsoft.com/office/powerpoint/2010/main" val="370512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A2525F-D06A-403F-B6EE-C5DA87D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Felvételi rangsorok </a:t>
            </a:r>
            <a:r>
              <a:rPr lang="hu-HU" dirty="0">
                <a:sym typeface="Symbol" panose="05050102010706020507" pitchFamily="18" charset="2"/>
              </a:rPr>
              <a:t> felvett diákok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19CFE4-4A09-4228-B338-C2F51FC61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következőkben azt mutatjuk be, hogy a felvételi rangsorokból és a diákok jelentkezési lapján megjelölt intézményi sorrendből hogyan alakul ki az egyes intézményekbe felvett diákok listája.</a:t>
            </a:r>
          </a:p>
          <a:p>
            <a:r>
              <a:rPr lang="hu-HU" dirty="0"/>
              <a:t>Az egyszerűség kedvéért a diák jelentkezési lapján megjelölt képzési formákat (intézmény, azon belül melyik osztály) egységesen </a:t>
            </a:r>
            <a:r>
              <a:rPr lang="hu-HU" b="1" dirty="0"/>
              <a:t>osztály-</a:t>
            </a:r>
            <a:r>
              <a:rPr lang="hu-HU" b="1" dirty="0" err="1"/>
              <a:t>nak</a:t>
            </a:r>
            <a:r>
              <a:rPr lang="hu-HU" dirty="0"/>
              <a:t> fogjuk nevezni.</a:t>
            </a:r>
          </a:p>
          <a:p>
            <a:r>
              <a:rPr lang="hu-HU" dirty="0"/>
              <a:t>További egyszerűsítést, hogy minden osztályra legyen azonos, pl. 34 a felvehető diákok száma.</a:t>
            </a:r>
          </a:p>
        </p:txBody>
      </p:sp>
    </p:spTree>
    <p:extLst>
      <p:ext uri="{BB962C8B-B14F-4D97-AF65-F5344CB8AC3E}">
        <p14:creationId xmlns:p14="http://schemas.microsoft.com/office/powerpoint/2010/main" val="392399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69E431-6120-4190-8F9B-DF440549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Rangsorok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616CC6-BCC9-415B-B103-5CC248239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diákok a jelentkezési lapjukon az általuk választott sorrendben megjelölik az egyes osztályokat (rangsort hoznak létre). Fontos, hogy ez szigorú sorrend („holtverseny” nélküli). Ez </a:t>
            </a:r>
            <a:r>
              <a:rPr lang="hu-HU" b="1" dirty="0">
                <a:solidFill>
                  <a:srgbClr val="FF0000"/>
                </a:solidFill>
              </a:rPr>
              <a:t>a diák osztályrangsora.</a:t>
            </a:r>
          </a:p>
          <a:p>
            <a:r>
              <a:rPr lang="hu-HU" dirty="0"/>
              <a:t>Az iskolák a felvételi eredmények alapján az egyes osztályokba jelentkező diákokat rangsorolják. Ez is szigorú sorrendet jelent. Ez </a:t>
            </a:r>
            <a:r>
              <a:rPr lang="hu-HU" b="1" dirty="0">
                <a:solidFill>
                  <a:srgbClr val="7030A0"/>
                </a:solidFill>
              </a:rPr>
              <a:t>az osztály diákrangsora.</a:t>
            </a:r>
          </a:p>
        </p:txBody>
      </p:sp>
    </p:spTree>
    <p:extLst>
      <p:ext uri="{BB962C8B-B14F-4D97-AF65-F5344CB8AC3E}">
        <p14:creationId xmlns:p14="http://schemas.microsoft.com/office/powerpoint/2010/main" val="346662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F61905-D9FB-411C-B0BF-DCB71667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jelentkezések áttekintése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D4522D-69A6-4D65-9A1F-7387B06EC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diákokat valamilyen sorrendben (pl. ABC sorrendben haladva) egyenként </a:t>
            </a:r>
            <a:r>
              <a:rPr lang="hu-HU" dirty="0" err="1"/>
              <a:t>végignézzük</a:t>
            </a:r>
            <a:r>
              <a:rPr lang="hu-HU" dirty="0"/>
              <a:t>. </a:t>
            </a:r>
          </a:p>
          <a:p>
            <a:r>
              <a:rPr lang="hu-HU" dirty="0"/>
              <a:t>A diákokat virtuálisan elhelyezzük az általuk első helyen választott osztály terme előtt, az adott osztályra létrehozott diákrangsor szerinti sorrendben.</a:t>
            </a:r>
          </a:p>
          <a:p>
            <a:r>
              <a:rPr lang="hu-HU" dirty="0"/>
              <a:t>Ahol 34, vagy kevesebb diák áll, ott mindenki kap egy TALÁN-t (ők még bekerülhetnek).</a:t>
            </a:r>
          </a:p>
        </p:txBody>
      </p:sp>
    </p:spTree>
    <p:extLst>
      <p:ext uri="{BB962C8B-B14F-4D97-AF65-F5344CB8AC3E}">
        <p14:creationId xmlns:p14="http://schemas.microsoft.com/office/powerpoint/2010/main" val="305581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720D94-2EDC-4BFE-8DEE-31F7E887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Első elutasítási fázis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0220F23-CED7-43D3-9ADB-19B99B981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Ha valamely osztálynál 34 főnél több állna sorban, akkor a 34. diák mögött álló diákok az </a:t>
            </a:r>
            <a:r>
              <a:rPr lang="hu-HU" dirty="0">
                <a:solidFill>
                  <a:srgbClr val="FF0000"/>
                </a:solidFill>
              </a:rPr>
              <a:t>osztályrangsorukban</a:t>
            </a:r>
            <a:r>
              <a:rPr lang="hu-HU" dirty="0"/>
              <a:t> </a:t>
            </a:r>
            <a:r>
              <a:rPr lang="hu-HU" b="1" dirty="0"/>
              <a:t>első</a:t>
            </a:r>
            <a:r>
              <a:rPr lang="hu-HU" dirty="0"/>
              <a:t> helyen megjelölt osztálytól válaszként NEM-</a:t>
            </a:r>
            <a:r>
              <a:rPr lang="hu-HU" dirty="0" err="1"/>
              <a:t>et</a:t>
            </a:r>
            <a:r>
              <a:rPr lang="hu-HU" dirty="0"/>
              <a:t> kapnak, és mennek az </a:t>
            </a:r>
            <a:r>
              <a:rPr lang="hu-HU" dirty="0">
                <a:solidFill>
                  <a:srgbClr val="FF0000"/>
                </a:solidFill>
              </a:rPr>
              <a:t>osztályrangsorukban</a:t>
            </a:r>
            <a:r>
              <a:rPr lang="hu-HU" dirty="0"/>
              <a:t> </a:t>
            </a:r>
            <a:r>
              <a:rPr lang="hu-HU" b="1" dirty="0"/>
              <a:t>második</a:t>
            </a:r>
            <a:r>
              <a:rPr lang="hu-HU" dirty="0"/>
              <a:t> helyen megjelölt osztály terméhez.</a:t>
            </a:r>
          </a:p>
          <a:p>
            <a:r>
              <a:rPr lang="hu-HU" dirty="0"/>
              <a:t>Azok, akik ott maradtak az adott osztály terme előtt, kapnak egy TALÁN-t (ők még bejuthatnak).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273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4D1EDB-71DC-4F95-8AE0-91546C5FE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Második sorbaállás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0EEF69-3C8B-48BE-8CFE-1C18800E3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Az első körben NEM-</a:t>
            </a:r>
            <a:r>
              <a:rPr lang="hu-HU" dirty="0" err="1"/>
              <a:t>et</a:t>
            </a:r>
            <a:r>
              <a:rPr lang="hu-HU" dirty="0"/>
              <a:t> kapott diákok elmennek a jelentkezési lapjukon szereplő második osztályhoz, és itt beállnak az osztályterem előtti sorba, </a:t>
            </a:r>
            <a:r>
              <a:rPr lang="hu-HU" dirty="0">
                <a:solidFill>
                  <a:srgbClr val="7030A0"/>
                </a:solidFill>
              </a:rPr>
              <a:t>az osztály diákrangsora</a:t>
            </a:r>
            <a:r>
              <a:rPr lang="hu-HU" dirty="0"/>
              <a:t> szerinti helyükre (tehát előfordulhat, hogy közülük sokan „</a:t>
            </a:r>
            <a:r>
              <a:rPr lang="hu-HU" dirty="0" err="1"/>
              <a:t>előrefurakodnak</a:t>
            </a:r>
            <a:r>
              <a:rPr lang="hu-HU" dirty="0"/>
              <a:t>” az ott állókhoz képest). </a:t>
            </a:r>
          </a:p>
        </p:txBody>
      </p:sp>
    </p:spTree>
    <p:extLst>
      <p:ext uri="{BB962C8B-B14F-4D97-AF65-F5344CB8AC3E}">
        <p14:creationId xmlns:p14="http://schemas.microsoft.com/office/powerpoint/2010/main" val="3050609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96C1BA-1684-4F56-9C12-68D7CBE1B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Második elutasítási fázis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0D1787-D8E4-408C-B114-83BD59F0C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Amikor megint mindenki sorban áll (néhányan az </a:t>
            </a:r>
            <a:r>
              <a:rPr lang="hu-HU" dirty="0">
                <a:solidFill>
                  <a:srgbClr val="FF0000"/>
                </a:solidFill>
              </a:rPr>
              <a:t>osztályrangsorukban</a:t>
            </a:r>
            <a:r>
              <a:rPr lang="hu-HU" dirty="0"/>
              <a:t> első helyen megjelölt osztály előtt, néhányan már a második helyen megjelölt osztály előtt), akkor ismét megnézzük a létszámokat.</a:t>
            </a:r>
          </a:p>
          <a:p>
            <a:r>
              <a:rPr lang="hu-HU" dirty="0"/>
              <a:t>Ahol több, mint 34-en állnak sorban, ott a 34. diák után állóknak ismét NEM-</a:t>
            </a:r>
            <a:r>
              <a:rPr lang="hu-HU" dirty="0" err="1"/>
              <a:t>et</a:t>
            </a:r>
            <a:r>
              <a:rPr lang="hu-HU" dirty="0"/>
              <a:t> mondunk (ez lehet az első NEM-</a:t>
            </a:r>
            <a:r>
              <a:rPr lang="hu-HU" dirty="0" err="1"/>
              <a:t>jük</a:t>
            </a:r>
            <a:r>
              <a:rPr lang="hu-HU" dirty="0"/>
              <a:t>, de lehet már a második is), a többiek pedig az adott osztálytól egy-egy TALÁN-t kapnak (ők még bejuthatnak). </a:t>
            </a:r>
          </a:p>
        </p:txBody>
      </p:sp>
    </p:spTree>
    <p:extLst>
      <p:ext uri="{BB962C8B-B14F-4D97-AF65-F5344CB8AC3E}">
        <p14:creationId xmlns:p14="http://schemas.microsoft.com/office/powerpoint/2010/main" val="116978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C145D2-214F-498C-8FB1-BF8065DD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Harmadik sorbaállás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A09F8A-5AB3-4B79-A282-CC1CB2F7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második körben NEM-</a:t>
            </a:r>
            <a:r>
              <a:rPr lang="hu-HU" dirty="0" err="1"/>
              <a:t>et</a:t>
            </a:r>
            <a:r>
              <a:rPr lang="hu-HU" dirty="0"/>
              <a:t> kapó diákok elmennek a jelentkezési lapjukon levő következő osztályhoz (ez lehet a második, vagy akár már a harmadik osztály is).</a:t>
            </a:r>
          </a:p>
          <a:p>
            <a:r>
              <a:rPr lang="hu-HU" dirty="0"/>
              <a:t>Ismét </a:t>
            </a:r>
            <a:r>
              <a:rPr lang="hu-HU" dirty="0">
                <a:solidFill>
                  <a:srgbClr val="FF0000"/>
                </a:solidFill>
              </a:rPr>
              <a:t>az osztály diákrangsora</a:t>
            </a:r>
            <a:r>
              <a:rPr lang="hu-HU" dirty="0"/>
              <a:t> szerint </a:t>
            </a:r>
            <a:r>
              <a:rPr lang="hu-HU" dirty="0" err="1"/>
              <a:t>sorbaállnak</a:t>
            </a:r>
            <a:r>
              <a:rPr lang="hu-HU" dirty="0"/>
              <a:t>, ismét a 34. diák utániakat NEM-</a:t>
            </a:r>
            <a:r>
              <a:rPr lang="hu-HU" dirty="0" err="1"/>
              <a:t>mel</a:t>
            </a:r>
            <a:r>
              <a:rPr lang="hu-HU" dirty="0"/>
              <a:t> küldjük tovább, a maradók pedig TALÁN-t kapnak. (Ők még bekerülhetnek az adott osztályba.)</a:t>
            </a:r>
          </a:p>
        </p:txBody>
      </p:sp>
    </p:spTree>
    <p:extLst>
      <p:ext uri="{BB962C8B-B14F-4D97-AF65-F5344CB8AC3E}">
        <p14:creationId xmlns:p14="http://schemas.microsoft.com/office/powerpoint/2010/main" val="190987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6E34A0-385E-4792-B949-08B6134A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eljárás vége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4B52E5-2069-40F3-A709-EF92B798F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Addig folytatjuk a korábban vázolt eljárást (újra és újra NEM-ek és TALÁN-ok kiosztása), amíg minden diák vagy egy TALÁN-</a:t>
            </a:r>
            <a:r>
              <a:rPr lang="hu-HU" dirty="0" err="1"/>
              <a:t>nal</a:t>
            </a:r>
            <a:r>
              <a:rPr lang="hu-HU" dirty="0"/>
              <a:t> sorban áll valamelyik osztálynál, vagy csupa NEM-</a:t>
            </a:r>
            <a:r>
              <a:rPr lang="hu-HU" dirty="0" err="1"/>
              <a:t>et</a:t>
            </a:r>
            <a:r>
              <a:rPr lang="hu-HU" dirty="0"/>
              <a:t> kapott (sajnos ilyen is előfordul a gyakorlatban).</a:t>
            </a:r>
          </a:p>
          <a:p>
            <a:r>
              <a:rPr lang="hu-HU" dirty="0"/>
              <a:t>Aki csupa NEM-</a:t>
            </a:r>
            <a:r>
              <a:rPr lang="hu-HU" dirty="0" err="1"/>
              <a:t>et</a:t>
            </a:r>
            <a:r>
              <a:rPr lang="hu-HU" dirty="0"/>
              <a:t> kapott, az nem nyert felvételt egyik általa megjelölt osztályba sem.</a:t>
            </a:r>
          </a:p>
        </p:txBody>
      </p:sp>
    </p:spTree>
    <p:extLst>
      <p:ext uri="{BB962C8B-B14F-4D97-AF65-F5344CB8AC3E}">
        <p14:creationId xmlns:p14="http://schemas.microsoft.com/office/powerpoint/2010/main" val="425645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1008</Words>
  <Application>Microsoft Office PowerPoint</Application>
  <PresentationFormat>Diavetítés a képernyőre (4:3 oldalarány)</PresentationFormat>
  <Paragraphs>68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Office-téma</vt:lpstr>
      <vt:lpstr>A Gale-Shapley algoritmus a felvételi eljárásban</vt:lpstr>
      <vt:lpstr>Felvételi rangsorok  felvett diákok</vt:lpstr>
      <vt:lpstr>Rangsorok</vt:lpstr>
      <vt:lpstr>A jelentkezések áttekintése</vt:lpstr>
      <vt:lpstr>Első elutasítási fázis</vt:lpstr>
      <vt:lpstr>Második sorbaállás</vt:lpstr>
      <vt:lpstr>Második elutasítási fázis</vt:lpstr>
      <vt:lpstr>Harmadik sorbaállás</vt:lpstr>
      <vt:lpstr>Az eljárás vége</vt:lpstr>
      <vt:lpstr>Felvételi listák kialakítása</vt:lpstr>
      <vt:lpstr>Diákok listájában az osztályok sorrendje</vt:lpstr>
      <vt:lpstr>Nem kerültem be oda, ahova szerettem volna menni 1.</vt:lpstr>
      <vt:lpstr>Nem kerültem be oda, ahova szerettem volna menni 2.</vt:lpstr>
      <vt:lpstr>Nyilvánvaló tévhitek</vt:lpstr>
      <vt:lpstr>Mit jelent egy adott rangsorbeli helyezés?</vt:lpstr>
      <vt:lpstr>ÉRVEK</vt:lpstr>
      <vt:lpstr>TANULSÁG</vt:lpstr>
      <vt:lpstr>Változtatási lehetőség</vt:lpstr>
    </vt:vector>
  </TitlesOfParts>
  <Company>Szent István Gimnázium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Szent István Gimnázium</dc:creator>
  <cp:lastModifiedBy>Zsolt Magyar</cp:lastModifiedBy>
  <cp:revision>64</cp:revision>
  <dcterms:created xsi:type="dcterms:W3CDTF">2016-03-09T12:23:01Z</dcterms:created>
  <dcterms:modified xsi:type="dcterms:W3CDTF">2020-03-18T02:11:07Z</dcterms:modified>
</cp:coreProperties>
</file>