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1" r:id="rId4"/>
  </p:sldMasterIdLst>
  <p:sldIdLst>
    <p:sldId id="261" r:id="rId5"/>
    <p:sldId id="262" r:id="rId6"/>
    <p:sldId id="265" r:id="rId7"/>
    <p:sldId id="266" r:id="rId8"/>
    <p:sldId id="256" r:id="rId9"/>
    <p:sldId id="257" r:id="rId10"/>
    <p:sldId id="258" r:id="rId11"/>
    <p:sldId id="260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1E4AAB-737D-4956-8865-C9C42C19E558}" v="1166" dt="2024-01-31T19:12:39.6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2" autoAdjust="0"/>
    <p:restoredTop sz="94713" autoAdjust="0"/>
  </p:normalViewPr>
  <p:slideViewPr>
    <p:cSldViewPr snapToGrid="0">
      <p:cViewPr varScale="1">
        <p:scale>
          <a:sx n="104" d="100"/>
          <a:sy n="104" d="100"/>
        </p:scale>
        <p:origin x="5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859FBB-64DD-4034-88EF-1525B6F51971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08E5833-79C5-4EE8-B9C7-D501655C62E4}">
      <dgm:prSet/>
      <dgm:spPr/>
      <dgm:t>
        <a:bodyPr/>
        <a:lstStyle/>
        <a:p>
          <a:r>
            <a:rPr lang="en-GB" noProof="0" dirty="0"/>
            <a:t>The Irish republic is a parliamentary democracy.</a:t>
          </a:r>
        </a:p>
      </dgm:t>
    </dgm:pt>
    <dgm:pt modelId="{E4A2F3A2-082D-43F6-B630-81324D1AFF2A}" type="parTrans" cxnId="{76A57755-B9B3-486F-A19E-F4B8C03B47B8}">
      <dgm:prSet/>
      <dgm:spPr/>
      <dgm:t>
        <a:bodyPr/>
        <a:lstStyle/>
        <a:p>
          <a:endParaRPr lang="en-US"/>
        </a:p>
      </dgm:t>
    </dgm:pt>
    <dgm:pt modelId="{77BE06C2-78C1-41AB-9597-7C702F600275}" type="sibTrans" cxnId="{76A57755-B9B3-486F-A19E-F4B8C03B47B8}">
      <dgm:prSet/>
      <dgm:spPr/>
      <dgm:t>
        <a:bodyPr/>
        <a:lstStyle/>
        <a:p>
          <a:endParaRPr lang="en-US"/>
        </a:p>
      </dgm:t>
    </dgm:pt>
    <dgm:pt modelId="{A22D7A93-06FA-4A1C-A99C-AFB56B1523BE}">
      <dgm:prSet/>
      <dgm:spPr/>
      <dgm:t>
        <a:bodyPr/>
        <a:lstStyle/>
        <a:p>
          <a:r>
            <a:rPr lang="en-GB" noProof="0" dirty="0"/>
            <a:t>Elections every few years</a:t>
          </a:r>
        </a:p>
      </dgm:t>
    </dgm:pt>
    <dgm:pt modelId="{2162C395-B84A-4C9F-8B68-541AF76A3DE3}" type="parTrans" cxnId="{2E9FED68-74B7-4E4B-B4D3-DC6EAEB7C2B2}">
      <dgm:prSet/>
      <dgm:spPr/>
      <dgm:t>
        <a:bodyPr/>
        <a:lstStyle/>
        <a:p>
          <a:endParaRPr lang="en-US"/>
        </a:p>
      </dgm:t>
    </dgm:pt>
    <dgm:pt modelId="{FC286B88-C826-467B-BFCC-6515D54CA396}" type="sibTrans" cxnId="{2E9FED68-74B7-4E4B-B4D3-DC6EAEB7C2B2}">
      <dgm:prSet/>
      <dgm:spPr/>
      <dgm:t>
        <a:bodyPr/>
        <a:lstStyle/>
        <a:p>
          <a:endParaRPr lang="en-US"/>
        </a:p>
      </dgm:t>
    </dgm:pt>
    <dgm:pt modelId="{2021F3B2-0C55-4850-B422-D0B463202E08}">
      <dgm:prSet/>
      <dgm:spPr/>
      <dgm:t>
        <a:bodyPr/>
        <a:lstStyle/>
        <a:p>
          <a:r>
            <a:rPr lang="hu-HU"/>
            <a:t>M</a:t>
          </a:r>
          <a:r>
            <a:rPr lang="en-GB"/>
            <a:t>ajor political parties</a:t>
          </a:r>
          <a:r>
            <a:rPr lang="hu-HU"/>
            <a:t>:</a:t>
          </a:r>
          <a:endParaRPr lang="en-US"/>
        </a:p>
      </dgm:t>
    </dgm:pt>
    <dgm:pt modelId="{1AF2FAA1-78D2-455B-A8AD-30F142F35D65}" type="parTrans" cxnId="{1E388F68-EA95-43ED-917C-99FC72ABCE51}">
      <dgm:prSet/>
      <dgm:spPr/>
      <dgm:t>
        <a:bodyPr/>
        <a:lstStyle/>
        <a:p>
          <a:endParaRPr lang="en-US"/>
        </a:p>
      </dgm:t>
    </dgm:pt>
    <dgm:pt modelId="{D44D9CAE-298E-4FA4-A8A6-E17F3E893DE0}" type="sibTrans" cxnId="{1E388F68-EA95-43ED-917C-99FC72ABCE51}">
      <dgm:prSet/>
      <dgm:spPr/>
      <dgm:t>
        <a:bodyPr/>
        <a:lstStyle/>
        <a:p>
          <a:endParaRPr lang="en-US"/>
        </a:p>
      </dgm:t>
    </dgm:pt>
    <dgm:pt modelId="{C755C9C9-CC0C-4A74-803C-97AAE05CB854}">
      <dgm:prSet/>
      <dgm:spPr/>
      <dgm:t>
        <a:bodyPr/>
        <a:lstStyle/>
        <a:p>
          <a:r>
            <a:rPr lang="hu-HU"/>
            <a:t>F</a:t>
          </a:r>
          <a:r>
            <a:rPr lang="en-GB"/>
            <a:t>ianna Fáil</a:t>
          </a:r>
          <a:endParaRPr lang="en-US"/>
        </a:p>
      </dgm:t>
    </dgm:pt>
    <dgm:pt modelId="{3FD65B0F-44B7-40B9-8F3E-F9A4727AD339}" type="parTrans" cxnId="{04AF0445-1A74-49F4-B676-63B36980411A}">
      <dgm:prSet/>
      <dgm:spPr/>
      <dgm:t>
        <a:bodyPr/>
        <a:lstStyle/>
        <a:p>
          <a:endParaRPr lang="en-US"/>
        </a:p>
      </dgm:t>
    </dgm:pt>
    <dgm:pt modelId="{23FBD50D-434A-4B4A-99BC-F1791DD741E8}" type="sibTrans" cxnId="{04AF0445-1A74-49F4-B676-63B36980411A}">
      <dgm:prSet/>
      <dgm:spPr/>
      <dgm:t>
        <a:bodyPr/>
        <a:lstStyle/>
        <a:p>
          <a:endParaRPr lang="en-US"/>
        </a:p>
      </dgm:t>
    </dgm:pt>
    <dgm:pt modelId="{E2021B5A-5587-49F5-BABA-759ED64AC5D8}">
      <dgm:prSet/>
      <dgm:spPr/>
      <dgm:t>
        <a:bodyPr/>
        <a:lstStyle/>
        <a:p>
          <a:r>
            <a:rPr lang="en-GB"/>
            <a:t>Fine Gael</a:t>
          </a:r>
          <a:endParaRPr lang="en-US"/>
        </a:p>
      </dgm:t>
    </dgm:pt>
    <dgm:pt modelId="{34E1B56C-93CE-4372-A67C-F8ED5C69F0B6}" type="parTrans" cxnId="{65A8695A-10C2-4647-B4F7-3F5675C7D580}">
      <dgm:prSet/>
      <dgm:spPr/>
      <dgm:t>
        <a:bodyPr/>
        <a:lstStyle/>
        <a:p>
          <a:endParaRPr lang="en-US"/>
        </a:p>
      </dgm:t>
    </dgm:pt>
    <dgm:pt modelId="{D47957F9-EDB8-4433-A430-B70C697D6660}" type="sibTrans" cxnId="{65A8695A-10C2-4647-B4F7-3F5675C7D580}">
      <dgm:prSet/>
      <dgm:spPr/>
      <dgm:t>
        <a:bodyPr/>
        <a:lstStyle/>
        <a:p>
          <a:endParaRPr lang="en-US"/>
        </a:p>
      </dgm:t>
    </dgm:pt>
    <dgm:pt modelId="{59E2A962-5791-4BEE-BBE0-A5F9040555BC}">
      <dgm:prSet/>
      <dgm:spPr/>
      <dgm:t>
        <a:bodyPr/>
        <a:lstStyle/>
        <a:p>
          <a:r>
            <a:rPr lang="en-GB"/>
            <a:t>Labour Party</a:t>
          </a:r>
          <a:endParaRPr lang="en-US"/>
        </a:p>
      </dgm:t>
    </dgm:pt>
    <dgm:pt modelId="{A83D94B8-4128-4809-84AD-40F5DBF701A0}" type="parTrans" cxnId="{F41E7BF5-AE91-4B9A-85E9-ED9081469E74}">
      <dgm:prSet/>
      <dgm:spPr/>
      <dgm:t>
        <a:bodyPr/>
        <a:lstStyle/>
        <a:p>
          <a:endParaRPr lang="en-US"/>
        </a:p>
      </dgm:t>
    </dgm:pt>
    <dgm:pt modelId="{AF0E3621-2142-4AA5-90DB-1FD37DF15CBB}" type="sibTrans" cxnId="{F41E7BF5-AE91-4B9A-85E9-ED9081469E74}">
      <dgm:prSet/>
      <dgm:spPr/>
      <dgm:t>
        <a:bodyPr/>
        <a:lstStyle/>
        <a:p>
          <a:endParaRPr lang="en-US"/>
        </a:p>
      </dgm:t>
    </dgm:pt>
    <dgm:pt modelId="{F07C7E4B-585B-43A6-9E57-E2E9DD628AF2}">
      <dgm:prSet/>
      <dgm:spPr/>
      <dgm:t>
        <a:bodyPr/>
        <a:lstStyle/>
        <a:p>
          <a:r>
            <a:rPr lang="en-GB"/>
            <a:t>Sinn Féin</a:t>
          </a:r>
          <a:endParaRPr lang="en-US"/>
        </a:p>
      </dgm:t>
    </dgm:pt>
    <dgm:pt modelId="{C8B3176A-A226-4775-89C1-C2C24C500F9D}" type="parTrans" cxnId="{1DE733D7-D40A-4D08-B33E-D9F3E791885D}">
      <dgm:prSet/>
      <dgm:spPr/>
      <dgm:t>
        <a:bodyPr/>
        <a:lstStyle/>
        <a:p>
          <a:endParaRPr lang="en-US"/>
        </a:p>
      </dgm:t>
    </dgm:pt>
    <dgm:pt modelId="{086EBA12-4C3F-4BCA-AA92-F8CCEC854A82}" type="sibTrans" cxnId="{1DE733D7-D40A-4D08-B33E-D9F3E791885D}">
      <dgm:prSet/>
      <dgm:spPr/>
      <dgm:t>
        <a:bodyPr/>
        <a:lstStyle/>
        <a:p>
          <a:endParaRPr lang="en-US"/>
        </a:p>
      </dgm:t>
    </dgm:pt>
    <dgm:pt modelId="{253C33C5-50D1-4DD4-8ABD-28C55D842F6F}" type="pres">
      <dgm:prSet presAssocID="{C4859FBB-64DD-4034-88EF-1525B6F51971}" presName="Name0" presStyleCnt="0">
        <dgm:presLayoutVars>
          <dgm:dir/>
          <dgm:animLvl val="lvl"/>
          <dgm:resizeHandles val="exact"/>
        </dgm:presLayoutVars>
      </dgm:prSet>
      <dgm:spPr/>
    </dgm:pt>
    <dgm:pt modelId="{BEB3358C-B65A-48A5-8444-6785D77DEA03}" type="pres">
      <dgm:prSet presAssocID="{2021F3B2-0C55-4850-B422-D0B463202E08}" presName="boxAndChildren" presStyleCnt="0"/>
      <dgm:spPr/>
    </dgm:pt>
    <dgm:pt modelId="{33F30F08-CAF1-4505-A4ED-0FEAB17B7343}" type="pres">
      <dgm:prSet presAssocID="{2021F3B2-0C55-4850-B422-D0B463202E08}" presName="parentTextBox" presStyleLbl="node1" presStyleIdx="0" presStyleCnt="3"/>
      <dgm:spPr/>
    </dgm:pt>
    <dgm:pt modelId="{4DE585EF-BAAD-45E8-8DB0-81EFB3618EF1}" type="pres">
      <dgm:prSet presAssocID="{2021F3B2-0C55-4850-B422-D0B463202E08}" presName="entireBox" presStyleLbl="node1" presStyleIdx="0" presStyleCnt="3"/>
      <dgm:spPr/>
    </dgm:pt>
    <dgm:pt modelId="{02C2CCFA-02E7-4988-9951-9FD6FE02182D}" type="pres">
      <dgm:prSet presAssocID="{2021F3B2-0C55-4850-B422-D0B463202E08}" presName="descendantBox" presStyleCnt="0"/>
      <dgm:spPr/>
    </dgm:pt>
    <dgm:pt modelId="{8EC4FB2A-2205-4CEA-89F9-F51039D24B06}" type="pres">
      <dgm:prSet presAssocID="{C755C9C9-CC0C-4A74-803C-97AAE05CB854}" presName="childTextBox" presStyleLbl="fgAccFollowNode1" presStyleIdx="0" presStyleCnt="4">
        <dgm:presLayoutVars>
          <dgm:bulletEnabled val="1"/>
        </dgm:presLayoutVars>
      </dgm:prSet>
      <dgm:spPr/>
    </dgm:pt>
    <dgm:pt modelId="{A020D7C3-28C3-42FA-8AEF-515975DD589F}" type="pres">
      <dgm:prSet presAssocID="{E2021B5A-5587-49F5-BABA-759ED64AC5D8}" presName="childTextBox" presStyleLbl="fgAccFollowNode1" presStyleIdx="1" presStyleCnt="4">
        <dgm:presLayoutVars>
          <dgm:bulletEnabled val="1"/>
        </dgm:presLayoutVars>
      </dgm:prSet>
      <dgm:spPr/>
    </dgm:pt>
    <dgm:pt modelId="{4CC6DEE5-89E3-4957-98EB-DF4B7F619C67}" type="pres">
      <dgm:prSet presAssocID="{59E2A962-5791-4BEE-BBE0-A5F9040555BC}" presName="childTextBox" presStyleLbl="fgAccFollowNode1" presStyleIdx="2" presStyleCnt="4">
        <dgm:presLayoutVars>
          <dgm:bulletEnabled val="1"/>
        </dgm:presLayoutVars>
      </dgm:prSet>
      <dgm:spPr/>
    </dgm:pt>
    <dgm:pt modelId="{B9AD0487-A869-4A45-9C35-B15251982854}" type="pres">
      <dgm:prSet presAssocID="{F07C7E4B-585B-43A6-9E57-E2E9DD628AF2}" presName="childTextBox" presStyleLbl="fgAccFollowNode1" presStyleIdx="3" presStyleCnt="4">
        <dgm:presLayoutVars>
          <dgm:bulletEnabled val="1"/>
        </dgm:presLayoutVars>
      </dgm:prSet>
      <dgm:spPr/>
    </dgm:pt>
    <dgm:pt modelId="{B41226A7-E4F0-409E-9A78-C239F8D96FA1}" type="pres">
      <dgm:prSet presAssocID="{FC286B88-C826-467B-BFCC-6515D54CA396}" presName="sp" presStyleCnt="0"/>
      <dgm:spPr/>
    </dgm:pt>
    <dgm:pt modelId="{CAB8A3EF-9355-4D8A-B8B4-8DD1042AF2F8}" type="pres">
      <dgm:prSet presAssocID="{A22D7A93-06FA-4A1C-A99C-AFB56B1523BE}" presName="arrowAndChildren" presStyleCnt="0"/>
      <dgm:spPr/>
    </dgm:pt>
    <dgm:pt modelId="{397BA07B-DEB2-47A0-AC1D-F83475CB51F0}" type="pres">
      <dgm:prSet presAssocID="{A22D7A93-06FA-4A1C-A99C-AFB56B1523BE}" presName="parentTextArrow" presStyleLbl="node1" presStyleIdx="1" presStyleCnt="3"/>
      <dgm:spPr/>
    </dgm:pt>
    <dgm:pt modelId="{A17A3EBD-7FB4-4DCA-81DD-10E2F4F1582A}" type="pres">
      <dgm:prSet presAssocID="{77BE06C2-78C1-41AB-9597-7C702F600275}" presName="sp" presStyleCnt="0"/>
      <dgm:spPr/>
    </dgm:pt>
    <dgm:pt modelId="{BC6CAC60-0317-47D6-9C59-832ECF3FB699}" type="pres">
      <dgm:prSet presAssocID="{B08E5833-79C5-4EE8-B9C7-D501655C62E4}" presName="arrowAndChildren" presStyleCnt="0"/>
      <dgm:spPr/>
    </dgm:pt>
    <dgm:pt modelId="{D98DD655-DCCC-4CEE-9197-2D0D92F874A1}" type="pres">
      <dgm:prSet presAssocID="{B08E5833-79C5-4EE8-B9C7-D501655C62E4}" presName="parentTextArrow" presStyleLbl="node1" presStyleIdx="2" presStyleCnt="3"/>
      <dgm:spPr/>
    </dgm:pt>
  </dgm:ptLst>
  <dgm:cxnLst>
    <dgm:cxn modelId="{CAADD405-21DC-42FB-9E99-85109DDC907F}" type="presOf" srcId="{B08E5833-79C5-4EE8-B9C7-D501655C62E4}" destId="{D98DD655-DCCC-4CEE-9197-2D0D92F874A1}" srcOrd="0" destOrd="0" presId="urn:microsoft.com/office/officeart/2005/8/layout/process4"/>
    <dgm:cxn modelId="{9B92AE08-5DF1-42D4-81FA-EE561A99A66E}" type="presOf" srcId="{A22D7A93-06FA-4A1C-A99C-AFB56B1523BE}" destId="{397BA07B-DEB2-47A0-AC1D-F83475CB51F0}" srcOrd="0" destOrd="0" presId="urn:microsoft.com/office/officeart/2005/8/layout/process4"/>
    <dgm:cxn modelId="{A9E4F411-13D0-4643-9F80-45B8F5656CF4}" type="presOf" srcId="{C755C9C9-CC0C-4A74-803C-97AAE05CB854}" destId="{8EC4FB2A-2205-4CEA-89F9-F51039D24B06}" srcOrd="0" destOrd="0" presId="urn:microsoft.com/office/officeart/2005/8/layout/process4"/>
    <dgm:cxn modelId="{4A5F8019-92EF-40EE-96D8-CB0CE014775A}" type="presOf" srcId="{59E2A962-5791-4BEE-BBE0-A5F9040555BC}" destId="{4CC6DEE5-89E3-4957-98EB-DF4B7F619C67}" srcOrd="0" destOrd="0" presId="urn:microsoft.com/office/officeart/2005/8/layout/process4"/>
    <dgm:cxn modelId="{C9379C34-9C0D-4ABE-947B-92FFF31BA58C}" type="presOf" srcId="{E2021B5A-5587-49F5-BABA-759ED64AC5D8}" destId="{A020D7C3-28C3-42FA-8AEF-515975DD589F}" srcOrd="0" destOrd="0" presId="urn:microsoft.com/office/officeart/2005/8/layout/process4"/>
    <dgm:cxn modelId="{04AF0445-1A74-49F4-B676-63B36980411A}" srcId="{2021F3B2-0C55-4850-B422-D0B463202E08}" destId="{C755C9C9-CC0C-4A74-803C-97AAE05CB854}" srcOrd="0" destOrd="0" parTransId="{3FD65B0F-44B7-40B9-8F3E-F9A4727AD339}" sibTransId="{23FBD50D-434A-4B4A-99BC-F1791DD741E8}"/>
    <dgm:cxn modelId="{1E388F68-EA95-43ED-917C-99FC72ABCE51}" srcId="{C4859FBB-64DD-4034-88EF-1525B6F51971}" destId="{2021F3B2-0C55-4850-B422-D0B463202E08}" srcOrd="2" destOrd="0" parTransId="{1AF2FAA1-78D2-455B-A8AD-30F142F35D65}" sibTransId="{D44D9CAE-298E-4FA4-A8A6-E17F3E893DE0}"/>
    <dgm:cxn modelId="{2E9FED68-74B7-4E4B-B4D3-DC6EAEB7C2B2}" srcId="{C4859FBB-64DD-4034-88EF-1525B6F51971}" destId="{A22D7A93-06FA-4A1C-A99C-AFB56B1523BE}" srcOrd="1" destOrd="0" parTransId="{2162C395-B84A-4C9F-8B68-541AF76A3DE3}" sibTransId="{FC286B88-C826-467B-BFCC-6515D54CA396}"/>
    <dgm:cxn modelId="{CCC93B53-B062-448F-8CEA-0862079DC7F4}" type="presOf" srcId="{2021F3B2-0C55-4850-B422-D0B463202E08}" destId="{33F30F08-CAF1-4505-A4ED-0FEAB17B7343}" srcOrd="0" destOrd="0" presId="urn:microsoft.com/office/officeart/2005/8/layout/process4"/>
    <dgm:cxn modelId="{76A57755-B9B3-486F-A19E-F4B8C03B47B8}" srcId="{C4859FBB-64DD-4034-88EF-1525B6F51971}" destId="{B08E5833-79C5-4EE8-B9C7-D501655C62E4}" srcOrd="0" destOrd="0" parTransId="{E4A2F3A2-082D-43F6-B630-81324D1AFF2A}" sibTransId="{77BE06C2-78C1-41AB-9597-7C702F600275}"/>
    <dgm:cxn modelId="{65A8695A-10C2-4647-B4F7-3F5675C7D580}" srcId="{2021F3B2-0C55-4850-B422-D0B463202E08}" destId="{E2021B5A-5587-49F5-BABA-759ED64AC5D8}" srcOrd="1" destOrd="0" parTransId="{34E1B56C-93CE-4372-A67C-F8ED5C69F0B6}" sibTransId="{D47957F9-EDB8-4433-A430-B70C697D6660}"/>
    <dgm:cxn modelId="{38E4CE9E-704B-4301-B3B6-E13F150B819C}" type="presOf" srcId="{2021F3B2-0C55-4850-B422-D0B463202E08}" destId="{4DE585EF-BAAD-45E8-8DB0-81EFB3618EF1}" srcOrd="1" destOrd="0" presId="urn:microsoft.com/office/officeart/2005/8/layout/process4"/>
    <dgm:cxn modelId="{1DE733D7-D40A-4D08-B33E-D9F3E791885D}" srcId="{2021F3B2-0C55-4850-B422-D0B463202E08}" destId="{F07C7E4B-585B-43A6-9E57-E2E9DD628AF2}" srcOrd="3" destOrd="0" parTransId="{C8B3176A-A226-4775-89C1-C2C24C500F9D}" sibTransId="{086EBA12-4C3F-4BCA-AA92-F8CCEC854A82}"/>
    <dgm:cxn modelId="{28B450E7-4C8B-4D90-83F6-A5D50AB8689E}" type="presOf" srcId="{F07C7E4B-585B-43A6-9E57-E2E9DD628AF2}" destId="{B9AD0487-A869-4A45-9C35-B15251982854}" srcOrd="0" destOrd="0" presId="urn:microsoft.com/office/officeart/2005/8/layout/process4"/>
    <dgm:cxn modelId="{C9E879E8-71B0-426F-845F-8CF8A669B74B}" type="presOf" srcId="{C4859FBB-64DD-4034-88EF-1525B6F51971}" destId="{253C33C5-50D1-4DD4-8ABD-28C55D842F6F}" srcOrd="0" destOrd="0" presId="urn:microsoft.com/office/officeart/2005/8/layout/process4"/>
    <dgm:cxn modelId="{F41E7BF5-AE91-4B9A-85E9-ED9081469E74}" srcId="{2021F3B2-0C55-4850-B422-D0B463202E08}" destId="{59E2A962-5791-4BEE-BBE0-A5F9040555BC}" srcOrd="2" destOrd="0" parTransId="{A83D94B8-4128-4809-84AD-40F5DBF701A0}" sibTransId="{AF0E3621-2142-4AA5-90DB-1FD37DF15CBB}"/>
    <dgm:cxn modelId="{453BBD47-E713-4323-9020-1B1D7ACAE2D0}" type="presParOf" srcId="{253C33C5-50D1-4DD4-8ABD-28C55D842F6F}" destId="{BEB3358C-B65A-48A5-8444-6785D77DEA03}" srcOrd="0" destOrd="0" presId="urn:microsoft.com/office/officeart/2005/8/layout/process4"/>
    <dgm:cxn modelId="{914388EA-6AF9-4B2B-9C28-8A27FF8CBDE6}" type="presParOf" srcId="{BEB3358C-B65A-48A5-8444-6785D77DEA03}" destId="{33F30F08-CAF1-4505-A4ED-0FEAB17B7343}" srcOrd="0" destOrd="0" presId="urn:microsoft.com/office/officeart/2005/8/layout/process4"/>
    <dgm:cxn modelId="{410C46D9-D189-4A4B-A51A-3BF9E5C28844}" type="presParOf" srcId="{BEB3358C-B65A-48A5-8444-6785D77DEA03}" destId="{4DE585EF-BAAD-45E8-8DB0-81EFB3618EF1}" srcOrd="1" destOrd="0" presId="urn:microsoft.com/office/officeart/2005/8/layout/process4"/>
    <dgm:cxn modelId="{8A351B36-726D-4432-9990-FE07AF7F0DB8}" type="presParOf" srcId="{BEB3358C-B65A-48A5-8444-6785D77DEA03}" destId="{02C2CCFA-02E7-4988-9951-9FD6FE02182D}" srcOrd="2" destOrd="0" presId="urn:microsoft.com/office/officeart/2005/8/layout/process4"/>
    <dgm:cxn modelId="{850EC996-E5DF-4E9C-84A0-F2D20E0CE998}" type="presParOf" srcId="{02C2CCFA-02E7-4988-9951-9FD6FE02182D}" destId="{8EC4FB2A-2205-4CEA-89F9-F51039D24B06}" srcOrd="0" destOrd="0" presId="urn:microsoft.com/office/officeart/2005/8/layout/process4"/>
    <dgm:cxn modelId="{DE689BF1-FDD2-42BC-81B2-1B253CD56413}" type="presParOf" srcId="{02C2CCFA-02E7-4988-9951-9FD6FE02182D}" destId="{A020D7C3-28C3-42FA-8AEF-515975DD589F}" srcOrd="1" destOrd="0" presId="urn:microsoft.com/office/officeart/2005/8/layout/process4"/>
    <dgm:cxn modelId="{9AACA246-67C0-41DE-877A-573CF4113F13}" type="presParOf" srcId="{02C2CCFA-02E7-4988-9951-9FD6FE02182D}" destId="{4CC6DEE5-89E3-4957-98EB-DF4B7F619C67}" srcOrd="2" destOrd="0" presId="urn:microsoft.com/office/officeart/2005/8/layout/process4"/>
    <dgm:cxn modelId="{71D0469A-7F95-402E-8306-281A4E02B6F6}" type="presParOf" srcId="{02C2CCFA-02E7-4988-9951-9FD6FE02182D}" destId="{B9AD0487-A869-4A45-9C35-B15251982854}" srcOrd="3" destOrd="0" presId="urn:microsoft.com/office/officeart/2005/8/layout/process4"/>
    <dgm:cxn modelId="{3007F62D-1420-418F-B778-F0F47B6505FA}" type="presParOf" srcId="{253C33C5-50D1-4DD4-8ABD-28C55D842F6F}" destId="{B41226A7-E4F0-409E-9A78-C239F8D96FA1}" srcOrd="1" destOrd="0" presId="urn:microsoft.com/office/officeart/2005/8/layout/process4"/>
    <dgm:cxn modelId="{E0090FF0-2740-4EB9-8CE3-4FA74E92DBBD}" type="presParOf" srcId="{253C33C5-50D1-4DD4-8ABD-28C55D842F6F}" destId="{CAB8A3EF-9355-4D8A-B8B4-8DD1042AF2F8}" srcOrd="2" destOrd="0" presId="urn:microsoft.com/office/officeart/2005/8/layout/process4"/>
    <dgm:cxn modelId="{269D6E75-1EFC-4EE2-87A1-4C1FED6D0041}" type="presParOf" srcId="{CAB8A3EF-9355-4D8A-B8B4-8DD1042AF2F8}" destId="{397BA07B-DEB2-47A0-AC1D-F83475CB51F0}" srcOrd="0" destOrd="0" presId="urn:microsoft.com/office/officeart/2005/8/layout/process4"/>
    <dgm:cxn modelId="{F1042589-E3CA-4387-BE01-E0CF14B0DA83}" type="presParOf" srcId="{253C33C5-50D1-4DD4-8ABD-28C55D842F6F}" destId="{A17A3EBD-7FB4-4DCA-81DD-10E2F4F1582A}" srcOrd="3" destOrd="0" presId="urn:microsoft.com/office/officeart/2005/8/layout/process4"/>
    <dgm:cxn modelId="{E7F21CFC-0D3B-4D92-BC8C-C4820FE7C8A0}" type="presParOf" srcId="{253C33C5-50D1-4DD4-8ABD-28C55D842F6F}" destId="{BC6CAC60-0317-47D6-9C59-832ECF3FB699}" srcOrd="4" destOrd="0" presId="urn:microsoft.com/office/officeart/2005/8/layout/process4"/>
    <dgm:cxn modelId="{A69F6D9F-18D4-493E-ADA0-15DA340A59D9}" type="presParOf" srcId="{BC6CAC60-0317-47D6-9C59-832ECF3FB699}" destId="{D98DD655-DCCC-4CEE-9197-2D0D92F874A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585EF-BAAD-45E8-8DB0-81EFB3618EF1}">
      <dsp:nvSpPr>
        <dsp:cNvPr id="0" name=""/>
        <dsp:cNvSpPr/>
      </dsp:nvSpPr>
      <dsp:spPr>
        <a:xfrm>
          <a:off x="0" y="2808564"/>
          <a:ext cx="5180245" cy="9218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M</a:t>
          </a:r>
          <a:r>
            <a:rPr lang="en-GB" sz="1700" kern="1200"/>
            <a:t>ajor political parties</a:t>
          </a:r>
          <a:r>
            <a:rPr lang="hu-HU" sz="1700" kern="1200"/>
            <a:t>:</a:t>
          </a:r>
          <a:endParaRPr lang="en-US" sz="1700" kern="1200"/>
        </a:p>
      </dsp:txBody>
      <dsp:txXfrm>
        <a:off x="0" y="2808564"/>
        <a:ext cx="5180245" cy="497790"/>
      </dsp:txXfrm>
    </dsp:sp>
    <dsp:sp modelId="{8EC4FB2A-2205-4CEA-89F9-F51039D24B06}">
      <dsp:nvSpPr>
        <dsp:cNvPr id="0" name=""/>
        <dsp:cNvSpPr/>
      </dsp:nvSpPr>
      <dsp:spPr>
        <a:xfrm>
          <a:off x="0" y="3287918"/>
          <a:ext cx="1295061" cy="42404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F</a:t>
          </a:r>
          <a:r>
            <a:rPr lang="en-GB" sz="1400" kern="1200"/>
            <a:t>ianna Fáil</a:t>
          </a:r>
          <a:endParaRPr lang="en-US" sz="1400" kern="1200"/>
        </a:p>
      </dsp:txBody>
      <dsp:txXfrm>
        <a:off x="0" y="3287918"/>
        <a:ext cx="1295061" cy="424043"/>
      </dsp:txXfrm>
    </dsp:sp>
    <dsp:sp modelId="{A020D7C3-28C3-42FA-8AEF-515975DD589F}">
      <dsp:nvSpPr>
        <dsp:cNvPr id="0" name=""/>
        <dsp:cNvSpPr/>
      </dsp:nvSpPr>
      <dsp:spPr>
        <a:xfrm>
          <a:off x="1295061" y="3287918"/>
          <a:ext cx="1295061" cy="42404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Fine Gael</a:t>
          </a:r>
          <a:endParaRPr lang="en-US" sz="1400" kern="1200"/>
        </a:p>
      </dsp:txBody>
      <dsp:txXfrm>
        <a:off x="1295061" y="3287918"/>
        <a:ext cx="1295061" cy="424043"/>
      </dsp:txXfrm>
    </dsp:sp>
    <dsp:sp modelId="{4CC6DEE5-89E3-4957-98EB-DF4B7F619C67}">
      <dsp:nvSpPr>
        <dsp:cNvPr id="0" name=""/>
        <dsp:cNvSpPr/>
      </dsp:nvSpPr>
      <dsp:spPr>
        <a:xfrm>
          <a:off x="2590122" y="3287918"/>
          <a:ext cx="1295061" cy="42404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Labour Party</a:t>
          </a:r>
          <a:endParaRPr lang="en-US" sz="1400" kern="1200"/>
        </a:p>
      </dsp:txBody>
      <dsp:txXfrm>
        <a:off x="2590122" y="3287918"/>
        <a:ext cx="1295061" cy="424043"/>
      </dsp:txXfrm>
    </dsp:sp>
    <dsp:sp modelId="{B9AD0487-A869-4A45-9C35-B15251982854}">
      <dsp:nvSpPr>
        <dsp:cNvPr id="0" name=""/>
        <dsp:cNvSpPr/>
      </dsp:nvSpPr>
      <dsp:spPr>
        <a:xfrm>
          <a:off x="3885183" y="3287918"/>
          <a:ext cx="1295061" cy="42404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Sinn Féin</a:t>
          </a:r>
          <a:endParaRPr lang="en-US" sz="1400" kern="1200"/>
        </a:p>
      </dsp:txBody>
      <dsp:txXfrm>
        <a:off x="3885183" y="3287918"/>
        <a:ext cx="1295061" cy="424043"/>
      </dsp:txXfrm>
    </dsp:sp>
    <dsp:sp modelId="{397BA07B-DEB2-47A0-AC1D-F83475CB51F0}">
      <dsp:nvSpPr>
        <dsp:cNvPr id="0" name=""/>
        <dsp:cNvSpPr/>
      </dsp:nvSpPr>
      <dsp:spPr>
        <a:xfrm rot="10800000">
          <a:off x="0" y="1404612"/>
          <a:ext cx="5180245" cy="1417780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Elections every few years</a:t>
          </a:r>
        </a:p>
      </dsp:txBody>
      <dsp:txXfrm rot="10800000">
        <a:off x="0" y="1404612"/>
        <a:ext cx="5180245" cy="921231"/>
      </dsp:txXfrm>
    </dsp:sp>
    <dsp:sp modelId="{D98DD655-DCCC-4CEE-9197-2D0D92F874A1}">
      <dsp:nvSpPr>
        <dsp:cNvPr id="0" name=""/>
        <dsp:cNvSpPr/>
      </dsp:nvSpPr>
      <dsp:spPr>
        <a:xfrm rot="10800000">
          <a:off x="0" y="659"/>
          <a:ext cx="5180245" cy="1417780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The Irish republic is a parliamentary democracy.</a:t>
          </a:r>
        </a:p>
      </dsp:txBody>
      <dsp:txXfrm rot="10800000">
        <a:off x="0" y="659"/>
        <a:ext cx="5180245" cy="921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41704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94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337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440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12375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80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24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994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806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6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458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03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ó 3" descr="Clear Chess Pieces">
            <a:extLst>
              <a:ext uri="{FF2B5EF4-FFF2-40B4-BE49-F238E27FC236}">
                <a16:creationId xmlns:a16="http://schemas.microsoft.com/office/drawing/2014/main" id="{0493AC3F-F97A-1FA5-3E4F-5BA3A03084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FDD1753-F451-2C9A-EA51-B841228E4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752" y="325550"/>
            <a:ext cx="12028097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4600" b="1" dirty="0">
                <a:solidFill>
                  <a:schemeClr val="bg1"/>
                </a:solidFill>
                <a:latin typeface="+mn-lt"/>
              </a:rPr>
              <a:t>The politics of the British-Irish conflict</a:t>
            </a:r>
          </a:p>
        </p:txBody>
      </p:sp>
    </p:spTree>
    <p:extLst>
      <p:ext uri="{BB962C8B-B14F-4D97-AF65-F5344CB8AC3E}">
        <p14:creationId xmlns:p14="http://schemas.microsoft.com/office/powerpoint/2010/main" val="302732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870D54-BF8A-C0A1-3641-4CC2EEACA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>
            <a:normAutofit/>
          </a:bodyPr>
          <a:lstStyle/>
          <a:p>
            <a:r>
              <a:rPr lang="en-GB" sz="4000" dirty="0"/>
              <a:t>Irish elections and political parties	</a:t>
            </a:r>
          </a:p>
        </p:txBody>
      </p:sp>
      <p:graphicFrame>
        <p:nvGraphicFramePr>
          <p:cNvPr id="18" name="Tartalom helye 2">
            <a:extLst>
              <a:ext uri="{FF2B5EF4-FFF2-40B4-BE49-F238E27FC236}">
                <a16:creationId xmlns:a16="http://schemas.microsoft.com/office/drawing/2014/main" id="{CEF9269F-463F-02D1-1FF0-E2F1560F58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209568"/>
              </p:ext>
            </p:extLst>
          </p:nvPr>
        </p:nvGraphicFramePr>
        <p:xfrm>
          <a:off x="3234355" y="2459752"/>
          <a:ext cx="5180245" cy="3731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8868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A0AD33F-2D8A-4570-9546-DDA66E874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Irish War of Independence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DD0968C-6C63-252C-341A-986EF438D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6291867" cy="4351337"/>
          </a:xfrm>
        </p:spPr>
        <p:txBody>
          <a:bodyPr>
            <a:noAutofit/>
          </a:bodyPr>
          <a:lstStyle/>
          <a:p>
            <a:r>
              <a:rPr lang="en-GB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 of Sinn Féin were active in the Irish War of Independence</a:t>
            </a:r>
            <a:endParaRPr lang="en-GB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700" dirty="0">
                <a:latin typeface="Calibri" panose="020F0502020204030204" pitchFamily="34" charset="0"/>
                <a:cs typeface="Times New Roman" panose="02020603050405020304" pitchFamily="18" charset="0"/>
              </a:rPr>
              <a:t>Before the war:</a:t>
            </a:r>
          </a:p>
          <a:p>
            <a:pPr lvl="1"/>
            <a:r>
              <a:rPr lang="en-GB" sz="1700" dirty="0"/>
              <a:t>Irish republicans </a:t>
            </a:r>
            <a:r>
              <a:rPr lang="en-GB" sz="1700" dirty="0">
                <a:sym typeface="Wingdings" panose="05000000000000000000" pitchFamily="2" charset="2"/>
              </a:rPr>
              <a:t> </a:t>
            </a:r>
            <a:r>
              <a:rPr lang="en-GB" sz="1700" dirty="0"/>
              <a:t>Easter Rising </a:t>
            </a:r>
            <a:r>
              <a:rPr lang="en-GB" sz="1700" dirty="0">
                <a:sym typeface="Wingdings" panose="05000000000000000000" pitchFamily="2" charset="2"/>
              </a:rPr>
              <a:t> </a:t>
            </a:r>
            <a:r>
              <a:rPr lang="en-GB" sz="1700" dirty="0"/>
              <a:t>they proclaimed an Irish Republic</a:t>
            </a:r>
          </a:p>
          <a:p>
            <a:r>
              <a:rPr lang="en-GB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the </a:t>
            </a:r>
            <a:r>
              <a:rPr lang="hu-HU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December </a:t>
            </a:r>
            <a:r>
              <a:rPr lang="en-GB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1918 election:</a:t>
            </a:r>
          </a:p>
          <a:p>
            <a:pPr lvl="1"/>
            <a:r>
              <a:rPr lang="en-GB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Sinn Féin won a landslide victory in Ireland</a:t>
            </a:r>
          </a:p>
          <a:p>
            <a:r>
              <a:rPr lang="en-GB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 January 1919, Mansion House:</a:t>
            </a:r>
          </a:p>
          <a:p>
            <a:pPr lvl="1"/>
            <a:r>
              <a:rPr lang="en-GB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Sinn Féin formed a breakaway government</a:t>
            </a:r>
          </a:p>
          <a:p>
            <a:pPr lvl="1"/>
            <a:r>
              <a:rPr lang="en-GB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declared Irish independence</a:t>
            </a:r>
          </a:p>
          <a:p>
            <a:r>
              <a:rPr lang="en-GB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September 1919</a:t>
            </a:r>
          </a:p>
          <a:p>
            <a:pPr lvl="1"/>
            <a:r>
              <a:rPr lang="en-GB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British government outlawed the Dáil throughout Ireland</a:t>
            </a:r>
          </a:p>
          <a:p>
            <a:pPr lvl="1"/>
            <a:r>
              <a:rPr lang="en-GB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Sinn Féin was proclaimed in Country Cork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2D1D450-1FEF-B6A0-495B-86FEFBA31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169" y="2650836"/>
            <a:ext cx="3081959" cy="236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6825693-43EA-1F49-406B-C60B850BEA5C}"/>
              </a:ext>
            </a:extLst>
          </p:cNvPr>
          <p:cNvSpPr txBox="1"/>
          <p:nvPr/>
        </p:nvSpPr>
        <p:spPr>
          <a:xfrm>
            <a:off x="8467261" y="4971153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Mansion House</a:t>
            </a:r>
          </a:p>
        </p:txBody>
      </p:sp>
    </p:spTree>
    <p:extLst>
      <p:ext uri="{BB962C8B-B14F-4D97-AF65-F5344CB8AC3E}">
        <p14:creationId xmlns:p14="http://schemas.microsoft.com/office/powerpoint/2010/main" val="2278000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DE96C2-152E-656A-D871-04474EBC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Sinn Féin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8E93C8B-D93C-1407-8438-64070B019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7012520" cy="4351337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Irish republican and democratic socialist political party 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Founded by Arthur Griffith in 1905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Phrase “Sinn Féin” </a:t>
            </a:r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Irish for “Ourselves” / “We Ourselves”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 political goal</a:t>
            </a:r>
            <a:r>
              <a:rPr lang="hu-H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united Ireland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party split before the Irish Civil War and again after it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several decades, the remaining Sinn Féin organisation was small without any parliamentary representation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1970, at the start of the Troubles</a:t>
            </a: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hu-H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party split again </a:t>
            </a:r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modern Sinn Féin party, Worker’s Party</a:t>
            </a:r>
            <a:endParaRPr lang="hu-H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B530F3-FF8F-6A53-9BA0-68DCEA456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192" y="1828800"/>
            <a:ext cx="238125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77526F2-B8B4-0F0A-6976-4B522FCC8343}"/>
              </a:ext>
            </a:extLst>
          </p:cNvPr>
          <p:cNvSpPr txBox="1"/>
          <p:nvPr/>
        </p:nvSpPr>
        <p:spPr>
          <a:xfrm>
            <a:off x="8652967" y="5000625"/>
            <a:ext cx="180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Arthur Griffith</a:t>
            </a:r>
          </a:p>
        </p:txBody>
      </p:sp>
    </p:spTree>
    <p:extLst>
      <p:ext uri="{BB962C8B-B14F-4D97-AF65-F5344CB8AC3E}">
        <p14:creationId xmlns:p14="http://schemas.microsoft.com/office/powerpoint/2010/main" val="1782391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Irish independence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261872" y="1828800"/>
            <a:ext cx="5087286" cy="4351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First attempt: 1782 (failed)</a:t>
            </a:r>
          </a:p>
          <a:p>
            <a:r>
              <a:rPr lang="en-US" dirty="0"/>
              <a:t>Easter Rising: April 1916 (during the first world war)</a:t>
            </a:r>
          </a:p>
          <a:p>
            <a:r>
              <a:rPr lang="en-US" dirty="0"/>
              <a:t>War of independence: 1919-1921</a:t>
            </a:r>
          </a:p>
          <a:p>
            <a:pPr lvl="1">
              <a:buFont typeface="Courier New" pitchFamily="34" charset="0"/>
              <a:buChar char="o"/>
            </a:pPr>
            <a:r>
              <a:rPr lang="en-US" spc="10" dirty="0">
                <a:solidFill>
                  <a:srgbClr val="000000"/>
                </a:solidFill>
              </a:rPr>
              <a:t>Creation of the original IRA: 1917</a:t>
            </a:r>
          </a:p>
          <a:p>
            <a:pPr lvl="1">
              <a:buFont typeface="Courier New" pitchFamily="34" charset="0"/>
              <a:buChar char="o"/>
            </a:pPr>
            <a:r>
              <a:rPr lang="en-US" spc="10" dirty="0">
                <a:solidFill>
                  <a:srgbClr val="000000"/>
                </a:solidFill>
              </a:rPr>
              <a:t>21. January 1919: Creation of breakaway government (Dáil Éireann)</a:t>
            </a:r>
          </a:p>
          <a:p>
            <a:pPr lvl="1">
              <a:buFont typeface="Courier New" pitchFamily="34" charset="0"/>
              <a:buChar char="o"/>
            </a:pPr>
            <a:r>
              <a:rPr lang="en-US" spc="10" dirty="0">
                <a:solidFill>
                  <a:srgbClr val="000000"/>
                </a:solidFill>
              </a:rPr>
              <a:t>Resolution: Anglo-Irish Treaty: 1921</a:t>
            </a:r>
          </a:p>
          <a:p>
            <a:pPr lvl="2">
              <a:buFont typeface="Wingdings" pitchFamily="34" charset="0"/>
              <a:buChar char="§"/>
            </a:pPr>
            <a:r>
              <a:rPr lang="en-US" spc="10" dirty="0">
                <a:solidFill>
                  <a:srgbClr val="000000"/>
                </a:solidFill>
              </a:rPr>
              <a:t>Known in Ireland as "The Treaty"</a:t>
            </a:r>
          </a:p>
          <a:p>
            <a:pPr lvl="2">
              <a:buFont typeface="Wingdings" pitchFamily="34" charset="0"/>
              <a:buChar char="§"/>
            </a:pPr>
            <a:r>
              <a:rPr lang="en-US" spc="10" dirty="0">
                <a:solidFill>
                  <a:srgbClr val="000000"/>
                </a:solidFill>
              </a:rPr>
              <a:t>Agreement between the government of the United Kingdom and the Irish Republic</a:t>
            </a:r>
          </a:p>
        </p:txBody>
      </p:sp>
      <p:pic>
        <p:nvPicPr>
          <p:cNvPr id="4" name="Picture 3" descr="undefined">
            <a:extLst>
              <a:ext uri="{FF2B5EF4-FFF2-40B4-BE49-F238E27FC236}">
                <a16:creationId xmlns:a16="http://schemas.microsoft.com/office/drawing/2014/main" id="{04F335F1-D046-5C99-4BA4-C4D90277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537" y="2467334"/>
            <a:ext cx="4878058" cy="269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D545F-D2F3-5C9B-C610-84E150ECF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aftermath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B1040-F4F5-D4C3-E339-FCE425E4A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5590493" cy="4351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Irish Free State established in 1922</a:t>
            </a:r>
          </a:p>
          <a:p>
            <a:r>
              <a:rPr lang="en-US" dirty="0"/>
              <a:t>5/6 of the island became independent, 6 counties became Northern Ireland</a:t>
            </a:r>
          </a:p>
          <a:p>
            <a:r>
              <a:rPr lang="en-US" dirty="0"/>
              <a:t>Special powers act of Northern Ireland: 1922</a:t>
            </a:r>
          </a:p>
          <a:p>
            <a:pPr lvl="1">
              <a:buFont typeface="Courier New" pitchFamily="34" charset="0"/>
              <a:buChar char="o"/>
            </a:pPr>
            <a:r>
              <a:rPr lang="en-US" spc="10" dirty="0">
                <a:solidFill>
                  <a:srgbClr val="000000"/>
                </a:solidFill>
              </a:rPr>
              <a:t>Was effective until 1973</a:t>
            </a:r>
          </a:p>
          <a:p>
            <a:pPr lvl="1">
              <a:buFont typeface="Courier New" pitchFamily="34" charset="0"/>
              <a:buChar char="o"/>
            </a:pPr>
            <a:r>
              <a:rPr lang="en-US" spc="10" dirty="0">
                <a:solidFill>
                  <a:srgbClr val="000000"/>
                </a:solidFill>
              </a:rPr>
              <a:t>Gave the home affairs minister power to make any regulation felt necessary</a:t>
            </a:r>
          </a:p>
          <a:p>
            <a:pPr lvl="1">
              <a:buFont typeface="Courier New" pitchFamily="34" charset="0"/>
              <a:buChar char="o"/>
            </a:pPr>
            <a:r>
              <a:rPr lang="en-US" spc="10" dirty="0">
                <a:solidFill>
                  <a:srgbClr val="000000"/>
                </a:solidFill>
              </a:rPr>
              <a:t>Punishments: up to 1 year in prison, whipping</a:t>
            </a:r>
          </a:p>
          <a:p>
            <a:pPr lvl="1">
              <a:buFont typeface="Courier New" pitchFamily="34" charset="0"/>
              <a:buChar char="o"/>
            </a:pPr>
            <a:r>
              <a:rPr lang="en-US" spc="10" dirty="0">
                <a:solidFill>
                  <a:srgbClr val="000000"/>
                </a:solidFill>
              </a:rPr>
              <a:t>Almost exclusively used on the minority population</a:t>
            </a:r>
          </a:p>
        </p:txBody>
      </p:sp>
      <p:pic>
        <p:nvPicPr>
          <p:cNvPr id="4" name="Picture 3" descr="Case study : the Irish border - Section européenne du lycé…">
            <a:extLst>
              <a:ext uri="{FF2B5EF4-FFF2-40B4-BE49-F238E27FC236}">
                <a16:creationId xmlns:a16="http://schemas.microsoft.com/office/drawing/2014/main" id="{6F15EE75-24AF-912B-0AA4-7A88A2CB4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251" y="2207905"/>
            <a:ext cx="4267197" cy="389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35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2B29B-5C38-758C-B807-41947E8DC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Troubles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DD0A7-CD17-0250-9E74-8FF9F8C66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Mostly took place in Northern Ireland</a:t>
            </a:r>
          </a:p>
          <a:p>
            <a:r>
              <a:rPr lang="en-US" dirty="0"/>
              <a:t>Primarily political and nationalistic conflict</a:t>
            </a:r>
          </a:p>
          <a:p>
            <a:r>
              <a:rPr lang="en-US" dirty="0"/>
              <a:t>3500 people killed, 52% civilians</a:t>
            </a:r>
          </a:p>
          <a:p>
            <a:r>
              <a:rPr lang="en-US" dirty="0"/>
              <a:t>Two sides: catholic nationalistic minority &lt;-&gt; protestant ulster unionists</a:t>
            </a:r>
          </a:p>
          <a:p>
            <a:r>
              <a:rPr lang="en-US" dirty="0"/>
              <a:t>Beginning: 12-16. August 1969</a:t>
            </a:r>
          </a:p>
          <a:p>
            <a:pPr lvl="1">
              <a:buFont typeface="Courier New" pitchFamily="34" charset="0"/>
              <a:buChar char="o"/>
            </a:pPr>
            <a:r>
              <a:rPr lang="en-US" spc="10" dirty="0">
                <a:solidFill>
                  <a:srgbClr val="000000"/>
                </a:solidFill>
              </a:rPr>
              <a:t>Outbreak of political and sectarian violence</a:t>
            </a:r>
          </a:p>
          <a:p>
            <a:r>
              <a:rPr lang="en-US" dirty="0">
                <a:solidFill>
                  <a:srgbClr val="000000"/>
                </a:solidFill>
              </a:rPr>
              <a:t>The Guildford pub bombings: 5. October 1974</a:t>
            </a:r>
          </a:p>
          <a:p>
            <a:pPr lvl="1">
              <a:buFont typeface="Courier New" pitchFamily="34" charset="0"/>
              <a:buChar char="o"/>
            </a:pPr>
            <a:r>
              <a:rPr lang="en-US" spc="10" dirty="0">
                <a:solidFill>
                  <a:srgbClr val="000000"/>
                </a:solidFill>
              </a:rPr>
              <a:t>IRA detonated 2 bombs at 2 pubs</a:t>
            </a:r>
          </a:p>
          <a:p>
            <a:pPr lvl="1">
              <a:buFont typeface="Courier New" pitchFamily="34" charset="0"/>
              <a:buChar char="o"/>
            </a:pPr>
            <a:r>
              <a:rPr lang="en-US" spc="10" dirty="0">
                <a:solidFill>
                  <a:srgbClr val="000000"/>
                </a:solidFill>
              </a:rPr>
              <a:t>The Guildford four (In the Name of the Father)</a:t>
            </a:r>
          </a:p>
          <a:p>
            <a:r>
              <a:rPr lang="en-US" dirty="0">
                <a:solidFill>
                  <a:srgbClr val="000000"/>
                </a:solidFill>
              </a:rPr>
              <a:t>Operation Banner: 1969 – 2007</a:t>
            </a:r>
          </a:p>
          <a:p>
            <a:r>
              <a:rPr lang="en-US" dirty="0">
                <a:solidFill>
                  <a:srgbClr val="000000"/>
                </a:solidFill>
              </a:rPr>
              <a:t>Good Friday Agreement: 1998</a:t>
            </a:r>
          </a:p>
        </p:txBody>
      </p:sp>
      <p:pic>
        <p:nvPicPr>
          <p:cNvPr id="4" name="Picture 3" descr="50 Years Later, Troubles Still Cast ‘Huge Shadow’ Over Northern Ireland ...">
            <a:extLst>
              <a:ext uri="{FF2B5EF4-FFF2-40B4-BE49-F238E27FC236}">
                <a16:creationId xmlns:a16="http://schemas.microsoft.com/office/drawing/2014/main" id="{9060482C-A0D4-45AC-95D3-301732BBD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325" y="4139201"/>
            <a:ext cx="4684142" cy="26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94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72A38-02DD-52C9-A84C-B84080141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Peace lines</a:t>
            </a:r>
          </a:p>
        </p:txBody>
      </p:sp>
      <p:pic>
        <p:nvPicPr>
          <p:cNvPr id="4" name="Picture 3" descr="Peace line from a side view">
            <a:extLst>
              <a:ext uri="{FF2B5EF4-FFF2-40B4-BE49-F238E27FC236}">
                <a16:creationId xmlns:a16="http://schemas.microsoft.com/office/drawing/2014/main" id="{5C01A6C3-DEC5-EBAB-0149-4A343F7BB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18" y="1700213"/>
            <a:ext cx="6289017" cy="5024707"/>
          </a:xfrm>
          <a:prstGeom prst="rect">
            <a:avLst/>
          </a:prstGeom>
        </p:spPr>
      </p:pic>
      <p:pic>
        <p:nvPicPr>
          <p:cNvPr id="3" name="Picture 2" descr="Peace line in Belfast">
            <a:extLst>
              <a:ext uri="{FF2B5EF4-FFF2-40B4-BE49-F238E27FC236}">
                <a16:creationId xmlns:a16="http://schemas.microsoft.com/office/drawing/2014/main" id="{E9CA3109-4F3E-12C5-CBB2-159BF097C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584" y="3147653"/>
            <a:ext cx="609600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88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378CC-6500-432D-163F-BD0DC0A2E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present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A3814-30EE-0155-F44F-5508F3787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Both countries were part of the European Union</a:t>
            </a:r>
          </a:p>
          <a:p>
            <a:pPr lvl="1">
              <a:buFont typeface="Courier New" pitchFamily="34" charset="0"/>
              <a:buChar char="o"/>
            </a:pPr>
            <a:r>
              <a:rPr lang="en-US" dirty="0"/>
              <a:t>Brexit: 2016 -&gt; complicates the issue</a:t>
            </a:r>
          </a:p>
          <a:p>
            <a:r>
              <a:rPr lang="en-US" spc="0" dirty="0">
                <a:solidFill>
                  <a:srgbClr val="262626"/>
                </a:solidFill>
              </a:rPr>
              <a:t>Northern Ireland Protocol: 2019</a:t>
            </a:r>
          </a:p>
          <a:p>
            <a:pPr lvl="1">
              <a:buFont typeface="Courier New" pitchFamily="34" charset="0"/>
              <a:buChar char="o"/>
            </a:pPr>
            <a:r>
              <a:rPr lang="en-US" dirty="0">
                <a:solidFill>
                  <a:srgbClr val="262626"/>
                </a:solidFill>
              </a:rPr>
              <a:t>Avoids a hard border between Ireland and Northern Ireland</a:t>
            </a:r>
          </a:p>
          <a:p>
            <a:pPr lvl="1">
              <a:buFont typeface="Courier New" pitchFamily="34" charset="0"/>
              <a:buChar char="o"/>
            </a:pPr>
            <a:r>
              <a:rPr lang="en-US" dirty="0">
                <a:solidFill>
                  <a:srgbClr val="262626"/>
                </a:solidFill>
              </a:rPr>
              <a:t>Ensures the integrity of the European Single Market</a:t>
            </a:r>
          </a:p>
          <a:p>
            <a:pPr lvl="1">
              <a:buFont typeface="Courier New" pitchFamily="34" charset="0"/>
              <a:buChar char="o"/>
            </a:pPr>
            <a:r>
              <a:rPr lang="en-US" dirty="0">
                <a:solidFill>
                  <a:srgbClr val="262626"/>
                </a:solidFill>
              </a:rPr>
              <a:t>Democratic Unionist Party protest: dissolution of Stormont: 3. February 2022</a:t>
            </a:r>
          </a:p>
          <a:p>
            <a:r>
              <a:rPr lang="en-US" spc="0" dirty="0">
                <a:solidFill>
                  <a:srgbClr val="262626"/>
                </a:solidFill>
              </a:rPr>
              <a:t>Sinn Féin</a:t>
            </a:r>
          </a:p>
          <a:p>
            <a:pPr lvl="1">
              <a:buFont typeface="Courier New" pitchFamily="34" charset="0"/>
              <a:buChar char="o"/>
            </a:pPr>
            <a:r>
              <a:rPr lang="en-US" dirty="0">
                <a:solidFill>
                  <a:srgbClr val="262626"/>
                </a:solidFill>
              </a:rPr>
              <a:t>Supports reunification</a:t>
            </a:r>
          </a:p>
          <a:p>
            <a:pPr lvl="1">
              <a:buFont typeface="Courier New" pitchFamily="34" charset="0"/>
              <a:buChar char="o"/>
            </a:pPr>
            <a:r>
              <a:rPr lang="en-US" dirty="0">
                <a:solidFill>
                  <a:srgbClr val="262626"/>
                </a:solidFill>
              </a:rPr>
              <a:t>DUP boycott over -&gt; "in reaching distance"</a:t>
            </a:r>
          </a:p>
        </p:txBody>
      </p:sp>
      <p:pic>
        <p:nvPicPr>
          <p:cNvPr id="4" name="Picture 3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F2446420-673B-CE93-5543-5D7A89398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337" y="5597016"/>
            <a:ext cx="2381250" cy="581025"/>
          </a:xfrm>
          <a:prstGeom prst="rect">
            <a:avLst/>
          </a:prstGeom>
        </p:spPr>
      </p:pic>
      <p:pic>
        <p:nvPicPr>
          <p:cNvPr id="5" name="Picture 4" descr="Circle of 12 gold stars on a blue background">
            <a:extLst>
              <a:ext uri="{FF2B5EF4-FFF2-40B4-BE49-F238E27FC236}">
                <a16:creationId xmlns:a16="http://schemas.microsoft.com/office/drawing/2014/main" id="{32C59FFD-D779-22A8-90D0-BE99DDD37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404" y="5492240"/>
            <a:ext cx="1190625" cy="790575"/>
          </a:xfrm>
          <a:prstGeom prst="rect">
            <a:avLst/>
          </a:prstGeom>
        </p:spPr>
      </p:pic>
      <p:pic>
        <p:nvPicPr>
          <p:cNvPr id="6" name="Picture 5" descr="A logo with red letters&#10;&#10;Description automatically generated">
            <a:extLst>
              <a:ext uri="{FF2B5EF4-FFF2-40B4-BE49-F238E27FC236}">
                <a16:creationId xmlns:a16="http://schemas.microsoft.com/office/drawing/2014/main" id="{6E316AB3-CE89-DC6D-71F3-9B256017C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844" y="5530431"/>
            <a:ext cx="17145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81445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0FE7CD81F6A445984456ED9D1C8EED" ma:contentTypeVersion="6" ma:contentTypeDescription="Create a new document." ma:contentTypeScope="" ma:versionID="6dcfe1ef537c9e0fa9472458494d234d">
  <xsd:schema xmlns:xsd="http://www.w3.org/2001/XMLSchema" xmlns:xs="http://www.w3.org/2001/XMLSchema" xmlns:p="http://schemas.microsoft.com/office/2006/metadata/properties" xmlns:ns2="b8df5bec-0a26-4dc5-962d-bfddbb0da225" xmlns:ns3="446edeb8-62b5-4dbb-811d-6760b037cc7f" targetNamespace="http://schemas.microsoft.com/office/2006/metadata/properties" ma:root="true" ma:fieldsID="b97458cb354a718b4b8084ca833d0b67" ns2:_="" ns3:_="">
    <xsd:import namespace="b8df5bec-0a26-4dc5-962d-bfddbb0da225"/>
    <xsd:import namespace="446edeb8-62b5-4dbb-811d-6760b037cc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df5bec-0a26-4dc5-962d-bfddbb0da2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edeb8-62b5-4dbb-811d-6760b037cc7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46edeb8-62b5-4dbb-811d-6760b037cc7f">
      <UserInfo>
        <DisplayName>Csepregi-Horváth Zsófia</DisplayName>
        <AccountId>27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E37ED40-9AA6-423D-90A4-76B35D0A32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C4E793-FC5E-42CD-97F7-349386991F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df5bec-0a26-4dc5-962d-bfddbb0da225"/>
    <ds:schemaRef ds:uri="446edeb8-62b5-4dbb-811d-6760b037cc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F17D28-75D5-4400-8D08-AC39E82DACB6}">
  <ds:schemaRefs>
    <ds:schemaRef ds:uri="http://schemas.microsoft.com/office/2006/metadata/properties"/>
    <ds:schemaRef ds:uri="http://schemas.microsoft.com/office/infopath/2007/PartnerControls"/>
    <ds:schemaRef ds:uri="446edeb8-62b5-4dbb-811d-6760b037cc7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</TotalTime>
  <Words>490</Words>
  <Application>Microsoft Office PowerPoint</Application>
  <PresentationFormat>Szélesvásznú</PresentationFormat>
  <Paragraphs>72</Paragraphs>
  <Slides>9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0" baseType="lpstr">
      <vt:lpstr>View</vt:lpstr>
      <vt:lpstr>The politics of the British-Irish conflict</vt:lpstr>
      <vt:lpstr>Irish elections and political parties </vt:lpstr>
      <vt:lpstr>Irish War of Independence</vt:lpstr>
      <vt:lpstr>Sinn Féin</vt:lpstr>
      <vt:lpstr>Irish independence</vt:lpstr>
      <vt:lpstr>The aftermath</vt:lpstr>
      <vt:lpstr>The Troubles</vt:lpstr>
      <vt:lpstr>Peace lines</vt:lpstr>
      <vt:lpstr>In the present day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O365 felhasználó</cp:lastModifiedBy>
  <cp:revision>260</cp:revision>
  <dcterms:created xsi:type="dcterms:W3CDTF">2024-01-31T17:39:58Z</dcterms:created>
  <dcterms:modified xsi:type="dcterms:W3CDTF">2024-03-12T14:17:26Z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0x010100310FE7CD81F6A445984456ED9D1C8EED</vt:lpwstr>
  </property>
</Properties>
</file>