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1" r:id="rId2"/>
    <p:sldId id="257" r:id="rId3"/>
    <p:sldId id="292" r:id="rId4"/>
    <p:sldId id="258" r:id="rId5"/>
    <p:sldId id="259" r:id="rId6"/>
    <p:sldId id="293" r:id="rId7"/>
    <p:sldId id="294" r:id="rId8"/>
    <p:sldId id="260" r:id="rId9"/>
    <p:sldId id="297" r:id="rId10"/>
    <p:sldId id="262" r:id="rId11"/>
    <p:sldId id="286" r:id="rId12"/>
    <p:sldId id="266" r:id="rId13"/>
    <p:sldId id="265" r:id="rId14"/>
    <p:sldId id="268" r:id="rId15"/>
    <p:sldId id="298" r:id="rId16"/>
    <p:sldId id="299" r:id="rId17"/>
    <p:sldId id="291" r:id="rId18"/>
    <p:sldId id="270" r:id="rId19"/>
    <p:sldId id="277" r:id="rId20"/>
    <p:sldId id="300" r:id="rId21"/>
    <p:sldId id="272" r:id="rId22"/>
    <p:sldId id="301" r:id="rId23"/>
    <p:sldId id="302" r:id="rId24"/>
    <p:sldId id="276" r:id="rId25"/>
    <p:sldId id="284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17" initials="s" lastIdx="3" clrIdx="0">
    <p:extLst>
      <p:ext uri="{19B8F6BF-5375-455C-9EA6-DF929625EA0E}">
        <p15:presenceInfo xmlns:p15="http://schemas.microsoft.com/office/powerpoint/2012/main" userId="S-1-5-21-3104819849-2699568832-2771014380-3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D2BA"/>
    <a:srgbClr val="F1A68F"/>
    <a:srgbClr val="BFC6D3"/>
    <a:srgbClr val="E6E6E6"/>
    <a:srgbClr val="233E6F"/>
    <a:srgbClr val="ADADAD"/>
    <a:srgbClr val="C0C0C0"/>
    <a:srgbClr val="FF8585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7259" autoAdjust="0"/>
  </p:normalViewPr>
  <p:slideViewPr>
    <p:cSldViewPr snapToGrid="0">
      <p:cViewPr varScale="1">
        <p:scale>
          <a:sx n="75" d="100"/>
          <a:sy n="75" d="100"/>
        </p:scale>
        <p:origin x="1026" y="66"/>
      </p:cViewPr>
      <p:guideLst/>
    </p:cSldViewPr>
  </p:slideViewPr>
  <p:outlineViewPr>
    <p:cViewPr>
      <p:scale>
        <a:sx n="33" d="100"/>
        <a:sy n="33" d="100"/>
      </p:scale>
      <p:origin x="0" y="-25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A0A581F6-78CC-4ADC-AAFC-02120E202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44E12FA-DCDD-4234-9644-C0E332260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32A5-A1A3-4FC2-9559-7D1963944655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63A22A9-8A42-47AB-B0E4-60EA89B345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495892-F014-4CDA-8B23-2DAB5223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5A041-4E01-4792-8B86-F747FEFD74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96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6657F-FF1C-47FB-BBF5-E01A7545C7D0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76B5C-8BE5-4B21-A220-2F0C8C5E0E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6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Már az ókori egyiptomiak, perzsák, görögök és rómaiak is használták üzenetek, adatok elrejtésére.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Pl. a háborúk során ellenséges területeken fontos információt eljuttatása.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Eleinte nyelvtudomány -&gt; mára matematika, számítástechnika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420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hu-HU" sz="2000" dirty="0"/>
              <a:t>Nullitások: a kódba semmit sem jelentő karaktereket is beszúrtak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813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4188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760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németek </a:t>
            </a:r>
            <a:r>
              <a:rPr lang="hu-HU" dirty="0" err="1"/>
              <a:t>elbizakodottsága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8163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dirty="0"/>
              <a:t>Digitális -&gt; a tartalmat is igazolja, ezért a dokumentumban való későbbi </a:t>
            </a:r>
            <a:r>
              <a:rPr lang="hu-HU" dirty="0" err="1"/>
              <a:t>változtasások</a:t>
            </a:r>
            <a:r>
              <a:rPr lang="hu-HU" dirty="0"/>
              <a:t> észrevehetők.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328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Szteganográfia</a:t>
            </a:r>
            <a:r>
              <a:rPr lang="hu-HU" dirty="0"/>
              <a:t> – legősibb módszer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pitypang/hagyma levével írás (csak melegítéssel látható)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076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kifejezetten athéniak és spártaiak a háborúzások alatt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Miért volt könnyű megfejteni?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trike="noStrike" dirty="0"/>
              <a:t>Nincs központozás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u="none" dirty="0"/>
              <a:t>Álcázás: </a:t>
            </a:r>
            <a:r>
              <a:rPr lang="hu-HU" sz="1200" dirty="0"/>
              <a:t>bőrövként, áruként…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10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78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Egyéb módszerek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61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hu-HU" sz="2000" dirty="0"/>
              <a:t>Nullitások: a kódba semmit sem jelentő karaktereket is beszúrtak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046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interaktívan!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990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1997, de már korábban is fejtegették a </a:t>
            </a:r>
            <a:r>
              <a:rPr lang="hu-HU" dirty="0" err="1"/>
              <a:t>Bibiliában</a:t>
            </a:r>
            <a:r>
              <a:rPr lang="hu-HU" dirty="0"/>
              <a:t> lévő kódokat!!!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937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76B5C-8BE5-4B21-A220-2F0C8C5E0E6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79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6A3F69-898C-48E4-BAD6-18267F8A9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F7BF3E-76E1-42A6-9284-582578604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1A6BCC-A70D-4C7B-8F3E-56A857F9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DCE496-B0BC-4482-8437-053EC268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FB564A-2B19-41DF-930A-528894C4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784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D57AAF-ACA9-4512-9937-AAD1FD8C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442BBD2-B2FF-429B-83F0-901B70966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512798-42F6-4843-BF14-2148DAB8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430CBA-EE73-4B9C-AB36-2682C5CF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BB02E6-DD76-4393-B1A8-C6265743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551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F6F08A1-73CE-44F9-8D07-CFB2A2474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A6A1BC-DB8C-4E10-BA3C-E2B6DCE70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23D209D-1E0B-4B92-BC22-0EA07CAA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78A38E-14C9-4924-9476-6C93A21A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37DDFCA-EC21-4E0A-B501-5FB34AF4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25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390335-1F28-4AF1-9B7B-EF3CA4C8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80386" cy="1114097"/>
          </a:xfrm>
        </p:spPr>
        <p:txBody>
          <a:bodyPr>
            <a:normAutofit/>
          </a:bodyPr>
          <a:lstStyle>
            <a:lvl1pPr>
              <a:defRPr sz="4000" b="1" i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BFB976-3C04-4DDB-8BA1-3C359299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12192000" cy="541808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9845B8-619A-4AA8-A9A5-977F4001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7D847F-1CDA-48BA-839E-D27692E3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7FE6C9-E5B7-4D19-8038-50849501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58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B0BAAB-92A9-465E-BA62-1FF43997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2E25419-DFC7-4DD2-8ECF-8CE6B936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FDEA46-07FD-477C-9588-8B15405A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11FFD2-7CF1-412E-82BE-DC25201E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FF94B6-EE59-4824-BC66-682DCC0F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896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3966D9-AA0A-49DB-BB94-E724F315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394EE6-395F-4C64-A8E0-6BDF0337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524AE6B-43A3-4213-AFC5-589207B15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7548587-3D24-4DF5-8989-3796DB05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F155594-1C37-48F4-92F9-37A181AC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49E466-1720-4DC9-962B-B9BF148E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205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279AC6-5074-4F77-82C0-8AC3D342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C37BE8-1EEB-4B03-A6C9-16C55705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1A32E23-4782-45F1-B75F-7604EC001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1D41B85-BB42-4B25-B44E-D2E340EF7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2314C82-DCF9-4514-B491-F7B92BE38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EBEF4E6-55EA-4788-AF04-9861C0E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B9FDEF4-7D7D-4FE1-B1F4-62305ACB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5A31BB3-7199-4CE9-A2AD-6D6324EC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799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2FBD9B-F21F-4A15-B5FF-E3D4FAC4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0519486-FE32-4BE9-8780-AF128062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055F642-FB73-4884-9D14-0A200B18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1CBFE78-9267-4B94-855B-27FDF52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994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E1E562B-5955-4C74-8FF5-0FC5A474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F9CA1F1-E361-4372-9473-4EE881A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8E4D329-C880-40BB-8640-A7818EA1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308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E5BA05-97AA-4B95-BA4C-274F3B48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F0FC23-64A5-4AA9-95C6-2878CE34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319AC90-271A-48E0-B6DD-7EC6D48B0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77DF19-B392-4D00-A2AD-2D344F8A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333A3F5-D338-462C-9723-B7201871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D93EFC1-FCF6-4288-9F11-859AE714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24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B3B780-C9CE-4082-9C36-983281AF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2B6C0C9-FEFC-456C-8633-46EB54EA4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B830253-A7E0-4766-9A8D-9DC8DD63C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CCD39ED-389B-4709-B60B-8A2F725C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457820-0046-48C2-AB31-7120686C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E04E20B-85D5-4D6C-ADF8-B88A9C06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92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63C2FE8-F415-44C8-A3EF-C9DC9D40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4F12FA9-4CB8-4299-91F4-233CDB293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F5EF86-7BEA-4002-BFE3-A50E0E202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42B59-7D64-4FA8-BF30-8EBA8193D939}" type="datetimeFigureOut">
              <a:rPr lang="hu-HU" smtClean="0"/>
              <a:t>2024.02.03.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504FD1-4EB9-425C-B9DE-0DE1C8AD7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8E00B6-34C8-4BDF-AE52-8A554AE6C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0BBEB-BC28-4477-9B72-F33F5FF32C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80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151362-F601-47E0-8BC9-F76661B63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5101" y="3924300"/>
            <a:ext cx="6747346" cy="2754490"/>
          </a:xfrm>
        </p:spPr>
        <p:txBody>
          <a:bodyPr>
            <a:normAutofit/>
          </a:bodyPr>
          <a:lstStyle/>
          <a:p>
            <a:r>
              <a:rPr lang="hu-HU" sz="9600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schemeClr val="tx1">
                      <a:alpha val="76000"/>
                    </a:schemeClr>
                  </a:outerShdw>
                </a:effectLst>
              </a:rPr>
              <a:t>Titkosítás</a:t>
            </a:r>
            <a:br>
              <a:rPr lang="hu-HU" sz="9600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schemeClr val="tx1">
                      <a:alpha val="76000"/>
                    </a:schemeClr>
                  </a:outerShdw>
                </a:effectLst>
              </a:rPr>
            </a:br>
            <a:r>
              <a:rPr lang="hu-HU" b="1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schemeClr val="tx1">
                      <a:alpha val="76000"/>
                    </a:schemeClr>
                  </a:outerShdw>
                </a:effectLst>
              </a:rPr>
              <a:t>Kriptográfia</a:t>
            </a:r>
            <a:endParaRPr lang="hu-HU" sz="9600" b="1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schemeClr val="tx1">
                    <a:alpha val="76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2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E6E6"/>
            </a:gs>
            <a:gs pos="100000">
              <a:srgbClr val="ADADA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FD0DE7-F37E-4C84-BA2A-7A181B27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83296" cy="1114097"/>
          </a:xfrm>
        </p:spPr>
        <p:txBody>
          <a:bodyPr>
            <a:normAutofit/>
          </a:bodyPr>
          <a:lstStyle/>
          <a:p>
            <a:r>
              <a:rPr lang="hu-HU" b="1" dirty="0" err="1"/>
              <a:t>Atbas</a:t>
            </a:r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1028038D-6B50-42F5-A907-CE26C27C4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8363"/>
            <a:ext cx="12192000" cy="541813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3200" i="1" dirty="0"/>
              <a:t>Caesar-rejtjelezés egyik fajtája</a:t>
            </a:r>
          </a:p>
          <a:p>
            <a:pPr marL="0" lvl="0" indent="0">
              <a:buNone/>
            </a:pPr>
            <a:r>
              <a:rPr lang="hu-HU" sz="2800" dirty="0"/>
              <a:t>Az első és utolsó, második és utolsó előtti, ... betű felcserélésén alapul. </a:t>
            </a:r>
          </a:p>
          <a:p>
            <a:pPr lvl="1"/>
            <a:r>
              <a:rPr lang="hu-HU" sz="2400" dirty="0"/>
              <a:t>Innen kapta a nevét is: A→T, B→S.</a:t>
            </a:r>
          </a:p>
          <a:p>
            <a:pPr lvl="1"/>
            <a:r>
              <a:rPr lang="hu-HU" sz="2400" dirty="0"/>
              <a:t>szöveg minden karaktere = egy kód ABC-ben leírt másik karakter</a:t>
            </a:r>
          </a:p>
          <a:p>
            <a:pPr lvl="0"/>
            <a:r>
              <a:rPr lang="hu-HU" sz="2400" b="1" dirty="0"/>
              <a:t>Előny</a:t>
            </a:r>
            <a:r>
              <a:rPr lang="hu-HU" sz="2400" dirty="0"/>
              <a:t>: könnyű előállítani.</a:t>
            </a:r>
          </a:p>
          <a:p>
            <a:pPr lvl="0"/>
            <a:r>
              <a:rPr lang="hu-HU" sz="2400" b="1" dirty="0"/>
              <a:t>Hátrány</a:t>
            </a:r>
            <a:r>
              <a:rPr lang="hu-HU" sz="2400" dirty="0"/>
              <a:t>: betűgyakorisági elemzéssel könnyen feltörhető.</a:t>
            </a:r>
          </a:p>
          <a:p>
            <a:endParaRPr lang="hu-HU" sz="2400" dirty="0"/>
          </a:p>
          <a:p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800" dirty="0"/>
              <a:t>eredeti: </a:t>
            </a:r>
            <a:r>
              <a:rPr lang="hu-HU" sz="2800" dirty="0" err="1"/>
              <a:t>abcdefghijklmnopqrstuvwxyz</a:t>
            </a:r>
            <a:endParaRPr lang="hu-HU" sz="2800" dirty="0"/>
          </a:p>
          <a:p>
            <a:pPr marL="457200" indent="-457200">
              <a:buFont typeface="+mj-lt"/>
              <a:buAutoNum type="arabicPeriod"/>
            </a:pP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800" dirty="0"/>
              <a:t>kódolt: </a:t>
            </a:r>
            <a:r>
              <a:rPr lang="hu-HU" sz="2800" dirty="0" err="1"/>
              <a:t>zyxwvutsrqponmlkjihgfedcba</a:t>
            </a:r>
            <a:endParaRPr lang="hu-HU" sz="2800" dirty="0"/>
          </a:p>
          <a:p>
            <a:pPr marL="457200" indent="-457200">
              <a:buFont typeface="+mj-lt"/>
              <a:buAutoNum type="arabicPeriod"/>
            </a:pPr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EB3915E9-17A6-4923-AD5F-B28792364A3B}"/>
              </a:ext>
            </a:extLst>
          </p:cNvPr>
          <p:cNvCxnSpPr/>
          <p:nvPr/>
        </p:nvCxnSpPr>
        <p:spPr>
          <a:xfrm>
            <a:off x="3026664" y="5158232"/>
            <a:ext cx="0" cy="29260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cdn.britannica.com/11/196711-050-FA58D50D/Julius-Caesar-marble-sculpture-Andrea-di-Pietro.jpg">
            <a:extLst>
              <a:ext uri="{FF2B5EF4-FFF2-40B4-BE49-F238E27FC236}">
                <a16:creationId xmlns:a16="http://schemas.microsoft.com/office/drawing/2014/main" id="{2172D15F-3741-4C8B-9811-376BA929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2421267"/>
            <a:ext cx="3136899" cy="42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8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C0EEB-30CD-4C06-8A52-CEC4541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738" y="12192"/>
            <a:ext cx="6358523" cy="1325563"/>
          </a:xfrm>
        </p:spPr>
        <p:txBody>
          <a:bodyPr/>
          <a:lstStyle/>
          <a:p>
            <a:pPr algn="ctr"/>
            <a:r>
              <a:rPr lang="hu-HU" b="1" dirty="0"/>
              <a:t>Középkor és reneszánsz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94ED1B62-214F-4ADC-ADC4-072CBA97374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149601" y="900780"/>
            <a:ext cx="2284480" cy="4750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C05EB352-9D22-43BE-A2FC-ADF277484DA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449892" y="919830"/>
            <a:ext cx="2516308" cy="591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EB7EF70-BBD7-4ADB-B18D-3C2E7685F276}"/>
              </a:ext>
            </a:extLst>
          </p:cNvPr>
          <p:cNvSpPr txBox="1"/>
          <p:nvPr/>
        </p:nvSpPr>
        <p:spPr>
          <a:xfrm>
            <a:off x="203201" y="1375855"/>
            <a:ext cx="5892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Kriptográfia</a:t>
            </a:r>
          </a:p>
          <a:p>
            <a:pPr algn="ctr"/>
            <a:endParaRPr lang="hu-HU" sz="1000" b="1" dirty="0">
              <a:highlight>
                <a:srgbClr val="F4D0D0"/>
              </a:highlight>
            </a:endParaRPr>
          </a:p>
          <a:p>
            <a:pPr algn="ctr"/>
            <a:r>
              <a:rPr lang="hu-HU" sz="2400" dirty="0">
                <a:highlight>
                  <a:srgbClr val="F5D7E0"/>
                </a:highlight>
              </a:rPr>
              <a:t>Egyre fontosabbá válik.</a:t>
            </a:r>
          </a:p>
          <a:p>
            <a:pPr algn="ctr"/>
            <a:endParaRPr lang="hu-HU" sz="2000" dirty="0"/>
          </a:p>
          <a:p>
            <a:pPr algn="ctr"/>
            <a:r>
              <a:rPr lang="hu-HU" sz="24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Alapvető</a:t>
            </a:r>
            <a:r>
              <a:rPr lang="hu-HU" sz="20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algn="ctr"/>
            <a:r>
              <a:rPr lang="hu-HU" sz="2400" dirty="0"/>
              <a:t>Caesar rejtjelezés</a:t>
            </a:r>
          </a:p>
          <a:p>
            <a:pPr algn="ctr"/>
            <a:r>
              <a:rPr lang="hu-HU" sz="2400" dirty="0" err="1"/>
              <a:t>Monoalfabetikus</a:t>
            </a:r>
            <a:r>
              <a:rPr lang="hu-HU" sz="2400" dirty="0"/>
              <a:t> kódok</a:t>
            </a:r>
          </a:p>
          <a:p>
            <a:pPr algn="ctr"/>
            <a:endParaRPr lang="hu-HU" sz="2000" dirty="0"/>
          </a:p>
          <a:p>
            <a:pPr algn="ctr"/>
            <a:r>
              <a:rPr lang="hu-HU" sz="24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Új</a:t>
            </a:r>
            <a:r>
              <a:rPr lang="hu-HU" sz="20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algn="ctr"/>
            <a:r>
              <a:rPr lang="hu-HU" sz="2400" dirty="0"/>
              <a:t>Leone Alberti: </a:t>
            </a:r>
            <a:r>
              <a:rPr lang="hu-HU" sz="2400" dirty="0" err="1"/>
              <a:t>polialfabetikus</a:t>
            </a:r>
            <a:r>
              <a:rPr lang="hu-HU" sz="2400" dirty="0"/>
              <a:t> rejtjelezés -&gt; megoldás a frekvenciaelemzésre</a:t>
            </a:r>
          </a:p>
          <a:p>
            <a:pPr algn="ctr"/>
            <a:r>
              <a:rPr lang="hu-HU" sz="2400" dirty="0"/>
              <a:t>(1465)</a:t>
            </a:r>
          </a:p>
          <a:p>
            <a:pPr algn="ctr"/>
            <a:r>
              <a:rPr lang="hu-HU" sz="2400" dirty="0"/>
              <a:t>Behelyettesítés algoritmus nullitásokkal</a:t>
            </a:r>
          </a:p>
          <a:p>
            <a:pPr algn="ctr"/>
            <a:r>
              <a:rPr lang="hu-HU" sz="2400" dirty="0"/>
              <a:t>(14. század)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AC8C829-1176-4C8D-A9C4-5AF14CF88EEB}"/>
              </a:ext>
            </a:extLst>
          </p:cNvPr>
          <p:cNvSpPr txBox="1"/>
          <p:nvPr/>
        </p:nvSpPr>
        <p:spPr>
          <a:xfrm>
            <a:off x="5740400" y="1511300"/>
            <a:ext cx="64516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/>
              <a:t>Kriptoanalízis</a:t>
            </a:r>
            <a:endParaRPr lang="hu-HU" sz="2800" b="1" dirty="0"/>
          </a:p>
          <a:p>
            <a:pPr algn="ctr"/>
            <a:endParaRPr lang="hu-HU" sz="1000" b="1" dirty="0"/>
          </a:p>
          <a:p>
            <a:pPr algn="ctr"/>
            <a:r>
              <a:rPr lang="hu-HU" sz="2400" dirty="0">
                <a:highlight>
                  <a:srgbClr val="F5D7E0"/>
                </a:highlight>
              </a:rPr>
              <a:t>A rejtjeles üzenet megfejtése, visszafejtése a </a:t>
            </a:r>
            <a:r>
              <a:rPr lang="hu-HU" sz="2400" dirty="0" err="1">
                <a:highlight>
                  <a:srgbClr val="F5D7E0"/>
                </a:highlight>
              </a:rPr>
              <a:t>titkosító</a:t>
            </a:r>
            <a:r>
              <a:rPr lang="hu-HU" sz="2400" dirty="0">
                <a:highlight>
                  <a:srgbClr val="F5D7E0"/>
                </a:highlight>
              </a:rPr>
              <a:t> eljárás nélkül/annak részleges ismeretében.</a:t>
            </a:r>
          </a:p>
          <a:p>
            <a:pPr algn="ctr"/>
            <a:endParaRPr lang="hu-HU" sz="2000" dirty="0">
              <a:effectLst>
                <a:glow rad="101600">
                  <a:srgbClr val="FFCC99">
                    <a:alpha val="60000"/>
                  </a:srgbClr>
                </a:glow>
              </a:effectLst>
              <a:highlight>
                <a:srgbClr val="F5D7E0"/>
              </a:highlight>
            </a:endParaRPr>
          </a:p>
          <a:p>
            <a:pPr algn="ctr"/>
            <a:r>
              <a:rPr lang="hu-HU" sz="2400" dirty="0" err="1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Al-Kindi</a:t>
            </a:r>
            <a:r>
              <a:rPr lang="hu-HU" sz="24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: frekvenciaelemzés  -&gt; helyettesítő rejtjelek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  <a:effectLst>
                  <a:glow rad="101600">
                    <a:srgbClr val="FF3F3F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(Kr. u. 800 körül)</a:t>
            </a:r>
          </a:p>
        </p:txBody>
      </p:sp>
      <p:sp>
        <p:nvSpPr>
          <p:cNvPr id="22" name="Szorzás jele 21">
            <a:extLst>
              <a:ext uri="{FF2B5EF4-FFF2-40B4-BE49-F238E27FC236}">
                <a16:creationId xmlns:a16="http://schemas.microsoft.com/office/drawing/2014/main" id="{8BA4F70A-4A6E-401C-856B-A088EB6DDC14}"/>
              </a:ext>
            </a:extLst>
          </p:cNvPr>
          <p:cNvSpPr/>
          <p:nvPr/>
        </p:nvSpPr>
        <p:spPr>
          <a:xfrm>
            <a:off x="9120264" y="3429000"/>
            <a:ext cx="3206496" cy="594138"/>
          </a:xfrm>
          <a:prstGeom prst="mathMultiply">
            <a:avLst>
              <a:gd name="adj1" fmla="val 0"/>
            </a:avLst>
          </a:prstGeom>
          <a:solidFill>
            <a:schemeClr val="accent2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050" name="Picture 2" descr="https://upload.wikimedia.org/wikipedia/commons/3/39/Al-Kindi_Portrait.jpg">
            <a:extLst>
              <a:ext uri="{FF2B5EF4-FFF2-40B4-BE49-F238E27FC236}">
                <a16:creationId xmlns:a16="http://schemas.microsoft.com/office/drawing/2014/main" id="{59AFE1D8-1E9C-4510-9339-069A03075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95" y="4629817"/>
            <a:ext cx="173913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8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4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40000">
              <a:srgbClr val="FCD2BA"/>
            </a:gs>
            <a:gs pos="100000">
              <a:srgbClr val="F1A68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34DA11-4D15-4FDB-9BF9-03F23A10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12224" cy="1114097"/>
          </a:xfrm>
        </p:spPr>
        <p:txBody>
          <a:bodyPr>
            <a:normAutofit fontScale="90000"/>
          </a:bodyPr>
          <a:lstStyle/>
          <a:p>
            <a:r>
              <a:rPr lang="hu-HU" dirty="0"/>
              <a:t>A homofonikus behelyettesítés módszere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4DCB26-3DD0-4842-8654-5C82C362F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A rejtjelezőkkel szemben a rejtjelfejtők kerültek lépéselőnybe.</a:t>
            </a:r>
          </a:p>
          <a:p>
            <a:pPr lvl="1"/>
            <a:r>
              <a:rPr lang="hu-HU" sz="2000" dirty="0"/>
              <a:t>Új rendszer -&gt; nem lehet százalékosan kiszámítani a betűket.</a:t>
            </a:r>
          </a:p>
          <a:p>
            <a:endParaRPr lang="hu-HU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2586C6-607C-4A7D-B618-4673741B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2229750"/>
            <a:ext cx="10565284" cy="367620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34B77CF-984F-4929-8284-6AA3298B5523}"/>
              </a:ext>
            </a:extLst>
          </p:cNvPr>
          <p:cNvSpPr txBox="1"/>
          <p:nvPr/>
        </p:nvSpPr>
        <p:spPr>
          <a:xfrm>
            <a:off x="262366" y="6068868"/>
            <a:ext cx="430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Titkos kód: 91-56-20-46-61-27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C9B5C32-CFA6-463C-897B-6A8BE4047665}"/>
              </a:ext>
            </a:extLst>
          </p:cNvPr>
          <p:cNvSpPr txBox="1"/>
          <p:nvPr/>
        </p:nvSpPr>
        <p:spPr>
          <a:xfrm>
            <a:off x="8029435" y="6099646"/>
            <a:ext cx="366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Megfejtés:  kecske</a:t>
            </a:r>
          </a:p>
        </p:txBody>
      </p:sp>
    </p:spTree>
    <p:extLst>
      <p:ext uri="{BB962C8B-B14F-4D97-AF65-F5344CB8AC3E}">
        <p14:creationId xmlns:p14="http://schemas.microsoft.com/office/powerpoint/2010/main" val="345477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650106-6B56-4FF6-A027-673D2079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 módszerek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F8A100-8B0A-4256-820C-BDB91CB6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12192000" cy="541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/>
              <a:t>Kódok a Bibliában</a:t>
            </a:r>
          </a:p>
          <a:p>
            <a:r>
              <a:rPr lang="hu-HU" sz="2400" dirty="0"/>
              <a:t>Michael </a:t>
            </a:r>
            <a:r>
              <a:rPr lang="hu-HU" sz="2400" dirty="0" err="1"/>
              <a:t>Drosnin</a:t>
            </a:r>
            <a:r>
              <a:rPr lang="hu-HU" sz="2400" dirty="0"/>
              <a:t>: A Biblia kódja (1997)</a:t>
            </a:r>
          </a:p>
          <a:p>
            <a:pPr lvl="1"/>
            <a:r>
              <a:rPr lang="hu-HU" sz="2000" dirty="0"/>
              <a:t>Elmélet: egy tetszőleges betűtől bizonyos hellyel előre ugorva nagyszámú EELTB található a Bibliában.</a:t>
            </a:r>
          </a:p>
          <a:p>
            <a:pPr marL="457200" lvl="1" indent="0" algn="ctr">
              <a:buNone/>
            </a:pPr>
            <a:endParaRPr lang="hu-HU" sz="2000" dirty="0"/>
          </a:p>
          <a:p>
            <a:pPr marL="457200" lvl="1" indent="0" algn="ctr">
              <a:buNone/>
            </a:pPr>
            <a:r>
              <a:rPr lang="hu-HU" sz="2000" dirty="0"/>
              <a:t>lényegében nullitások vannak benne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b="1" dirty="0" err="1"/>
              <a:t>Behelyettesítéses</a:t>
            </a:r>
            <a:r>
              <a:rPr lang="hu-HU" sz="2400" b="1" dirty="0"/>
              <a:t> algoritmus és </a:t>
            </a:r>
            <a:r>
              <a:rPr lang="hu-HU" sz="2400" b="1" dirty="0" err="1"/>
              <a:t>nomenklátor</a:t>
            </a:r>
            <a:endParaRPr lang="hu-HU" sz="2400" b="1" dirty="0"/>
          </a:p>
          <a:p>
            <a:pPr lvl="1"/>
            <a:r>
              <a:rPr lang="hu-HU" sz="2000" dirty="0"/>
              <a:t>Szólajstromok bevezetése -&gt; </a:t>
            </a:r>
            <a:r>
              <a:rPr lang="hu-HU" sz="2000" dirty="0" err="1"/>
              <a:t>monoalfabetikus</a:t>
            </a:r>
            <a:r>
              <a:rPr lang="hu-HU" sz="2000" dirty="0"/>
              <a:t> kód javítása</a:t>
            </a:r>
          </a:p>
          <a:p>
            <a:pPr lvl="1"/>
            <a:r>
              <a:rPr lang="hu-HU" sz="2000" dirty="0"/>
              <a:t>Rövid üzenetek -&gt; nehezebb szabályt találni</a:t>
            </a:r>
          </a:p>
          <a:p>
            <a:pPr lvl="1"/>
            <a:r>
              <a:rPr lang="hu-HU" sz="2000" dirty="0"/>
              <a:t>I. Mária skót királynő és a </a:t>
            </a:r>
            <a:r>
              <a:rPr lang="hu-HU" sz="2000" dirty="0" err="1"/>
              <a:t>Babington</a:t>
            </a:r>
            <a:r>
              <a:rPr lang="hu-HU" sz="2000" dirty="0"/>
              <a:t>-összeesküvés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672EB0F-C478-4172-9EC4-C70B58FDC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982" y="2770353"/>
            <a:ext cx="3062415" cy="377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ages.squarespace-cdn.com/content/v1/51c20371e4b09c37644d200e/1433765868762-HOPP3WPGCAL3N3LRYQ8L/image-asset.jpeg?format=1000w">
            <a:extLst>
              <a:ext uri="{FF2B5EF4-FFF2-40B4-BE49-F238E27FC236}">
                <a16:creationId xmlns:a16="http://schemas.microsoft.com/office/drawing/2014/main" id="{6FAC2E11-F470-4EE9-B4A2-11509FE1C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995"/>
          <a:stretch/>
        </p:blipFill>
        <p:spPr bwMode="auto">
          <a:xfrm>
            <a:off x="60960" y="3313908"/>
            <a:ext cx="4650740" cy="34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7806B9EE-816A-4E01-86D2-53BC1A27D593}"/>
              </a:ext>
            </a:extLst>
          </p:cNvPr>
          <p:cNvCxnSpPr>
            <a:cxnSpLocks/>
          </p:cNvCxnSpPr>
          <p:nvPr/>
        </p:nvCxnSpPr>
        <p:spPr>
          <a:xfrm>
            <a:off x="6215888" y="2651267"/>
            <a:ext cx="0" cy="33801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upload.wikimedia.org/wikipedia/commons/thumb/3/3f/Mary_Queen_of_Scots_portrait.jpg/640px-Mary_Queen_of_Scots_portrait.jpg">
            <a:extLst>
              <a:ext uri="{FF2B5EF4-FFF2-40B4-BE49-F238E27FC236}">
                <a16:creationId xmlns:a16="http://schemas.microsoft.com/office/drawing/2014/main" id="{9AE244EC-A93C-471C-B185-A6810B20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73" y="2989277"/>
            <a:ext cx="2877498" cy="37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6E8F74DF-D5BE-4436-87BF-F31BF36AC45C}"/>
              </a:ext>
            </a:extLst>
          </p:cNvPr>
          <p:cNvSpPr/>
          <p:nvPr/>
        </p:nvSpPr>
        <p:spPr>
          <a:xfrm>
            <a:off x="269914" y="5418082"/>
            <a:ext cx="778560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2000" dirty="0"/>
              <a:t>megölni = X		herceg =§		holnapután = µ</a:t>
            </a:r>
          </a:p>
          <a:p>
            <a:r>
              <a:rPr lang="hu-HU" sz="2000" dirty="0"/>
              <a:t>megtámadni = ~		miniszter = #		ma = i</a:t>
            </a:r>
          </a:p>
          <a:p>
            <a:r>
              <a:rPr lang="hu-HU" sz="2000" dirty="0"/>
              <a:t>megvédeni = V		király = ⊂		azonnal = ⊕</a:t>
            </a:r>
          </a:p>
        </p:txBody>
      </p:sp>
    </p:spTree>
    <p:extLst>
      <p:ext uri="{BB962C8B-B14F-4D97-AF65-F5344CB8AC3E}">
        <p14:creationId xmlns:p14="http://schemas.microsoft.com/office/powerpoint/2010/main" val="185680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40000">
              <a:srgbClr val="FCD2BA"/>
            </a:gs>
            <a:gs pos="100000">
              <a:srgbClr val="F1A68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6B1E78-AA7A-4B9B-A65F-525058B1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43744" cy="1114097"/>
          </a:xfrm>
        </p:spPr>
        <p:txBody>
          <a:bodyPr>
            <a:normAutofit/>
          </a:bodyPr>
          <a:lstStyle/>
          <a:p>
            <a:r>
              <a:rPr lang="hu-HU" dirty="0"/>
              <a:t>A </a:t>
            </a:r>
            <a:r>
              <a:rPr lang="hu-HU" dirty="0" err="1"/>
              <a:t>Vigenere</a:t>
            </a:r>
            <a:r>
              <a:rPr lang="hu-HU" dirty="0"/>
              <a:t> rejtjel és a Grand </a:t>
            </a:r>
            <a:r>
              <a:rPr lang="hu-HU" dirty="0" err="1"/>
              <a:t>chiffre</a:t>
            </a:r>
            <a:r>
              <a:rPr lang="hu-HU" dirty="0"/>
              <a:t> kód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5A40D3-A51C-4B95-BFEE-2DB9B75F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4097"/>
            <a:ext cx="9083040" cy="57439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 err="1"/>
              <a:t>Vigenere</a:t>
            </a:r>
            <a:r>
              <a:rPr lang="hu-HU" sz="2400" b="1" dirty="0"/>
              <a:t> rejtjel</a:t>
            </a:r>
          </a:p>
          <a:p>
            <a:r>
              <a:rPr lang="hu-HU" dirty="0"/>
              <a:t>Története</a:t>
            </a:r>
          </a:p>
          <a:p>
            <a:pPr lvl="1"/>
            <a:r>
              <a:rPr lang="hu-HU" sz="2000" dirty="0"/>
              <a:t>16. század: </a:t>
            </a:r>
            <a:r>
              <a:rPr lang="hu-HU" sz="2000" dirty="0" err="1"/>
              <a:t>Giovan</a:t>
            </a:r>
            <a:r>
              <a:rPr lang="hu-HU" sz="2000" dirty="0"/>
              <a:t> Battista </a:t>
            </a:r>
            <a:r>
              <a:rPr lang="hu-HU" sz="2000" dirty="0" err="1"/>
              <a:t>Bellaso</a:t>
            </a:r>
            <a:r>
              <a:rPr lang="hu-HU" sz="2000" dirty="0"/>
              <a:t> megalkotta, tökéletesítés -&gt; </a:t>
            </a:r>
            <a:r>
              <a:rPr lang="hu-HU" sz="2000" dirty="0" err="1"/>
              <a:t>Vigenere</a:t>
            </a:r>
            <a:endParaRPr lang="hu-HU" sz="2000" dirty="0"/>
          </a:p>
          <a:p>
            <a:pPr lvl="1"/>
            <a:r>
              <a:rPr lang="hu-HU" sz="2000" dirty="0"/>
              <a:t>1854: Charles </a:t>
            </a:r>
            <a:r>
              <a:rPr lang="hu-HU" sz="2000" dirty="0" err="1"/>
              <a:t>Babbage</a:t>
            </a:r>
            <a:r>
              <a:rPr lang="hu-HU" sz="2000" dirty="0"/>
              <a:t> feltörte (kulcs periodikusságát kihasználva)</a:t>
            </a:r>
          </a:p>
          <a:p>
            <a:r>
              <a:rPr lang="hu-HU" dirty="0"/>
              <a:t>Mechanikája</a:t>
            </a:r>
          </a:p>
          <a:p>
            <a:pPr lvl="1"/>
            <a:r>
              <a:rPr lang="hu-HU" sz="2000" dirty="0"/>
              <a:t>alapja: Caesar-kód</a:t>
            </a:r>
          </a:p>
          <a:p>
            <a:pPr lvl="1"/>
            <a:r>
              <a:rPr lang="hu-HU" sz="2000" dirty="0" err="1"/>
              <a:t>polialfabetikus</a:t>
            </a:r>
            <a:r>
              <a:rPr lang="hu-HU" sz="2000" dirty="0"/>
              <a:t> módszer</a:t>
            </a:r>
          </a:p>
          <a:p>
            <a:pPr lvl="1"/>
            <a:r>
              <a:rPr lang="hu-HU" sz="2000" dirty="0"/>
              <a:t>alaptáblázat + kulcs kód</a:t>
            </a:r>
          </a:p>
          <a:p>
            <a:pPr lvl="1"/>
            <a:r>
              <a:rPr lang="hu-HU" sz="2000" dirty="0"/>
              <a:t>Kulcs folyamatosan ismétlése a kódolandó szöveg alatt -&gt; az egymás alá kerülő betűk -&gt; táblázatban betűk.</a:t>
            </a:r>
          </a:p>
          <a:p>
            <a:pPr marL="0" indent="0">
              <a:buNone/>
            </a:pPr>
            <a:r>
              <a:rPr lang="hu-HU" sz="2400" b="1" dirty="0"/>
              <a:t>Grand </a:t>
            </a:r>
            <a:r>
              <a:rPr lang="hu-HU" sz="2400" b="1" dirty="0" err="1"/>
              <a:t>chiffre</a:t>
            </a:r>
            <a:r>
              <a:rPr lang="hu-HU" sz="2400" b="1" dirty="0"/>
              <a:t> kód</a:t>
            </a:r>
          </a:p>
          <a:p>
            <a:r>
              <a:rPr lang="hu-HU" dirty="0"/>
              <a:t>Története</a:t>
            </a:r>
          </a:p>
          <a:p>
            <a:pPr lvl="1"/>
            <a:r>
              <a:rPr lang="hu-HU" sz="2000" dirty="0"/>
              <a:t>1650 körül: Antoine és </a:t>
            </a:r>
            <a:r>
              <a:rPr lang="hu-HU" sz="2000" dirty="0" err="1"/>
              <a:t>Bonaventure</a:t>
            </a:r>
            <a:r>
              <a:rPr lang="hu-HU" sz="2000" dirty="0"/>
              <a:t> </a:t>
            </a:r>
            <a:r>
              <a:rPr lang="hu-HU" sz="2000" dirty="0" err="1"/>
              <a:t>Rossignol</a:t>
            </a:r>
            <a:r>
              <a:rPr lang="hu-HU" sz="2000" dirty="0"/>
              <a:t> kidolgozta</a:t>
            </a:r>
          </a:p>
          <a:p>
            <a:pPr lvl="1"/>
            <a:r>
              <a:rPr lang="hu-HU" sz="2000" dirty="0"/>
              <a:t>Később: XIV. Lajos francia király titkos üzeneteinek kódolása</a:t>
            </a:r>
          </a:p>
          <a:p>
            <a:pPr lvl="1"/>
            <a:r>
              <a:rPr lang="hu-HU" sz="2000" dirty="0"/>
              <a:t>1893: </a:t>
            </a:r>
            <a:r>
              <a:rPr lang="hu-HU" sz="2000" dirty="0" err="1"/>
              <a:t>Étien</a:t>
            </a:r>
            <a:r>
              <a:rPr lang="hu-HU" sz="2000" dirty="0"/>
              <a:t> </a:t>
            </a:r>
            <a:r>
              <a:rPr lang="hu-HU" sz="2000" dirty="0" err="1"/>
              <a:t>Bazeries</a:t>
            </a:r>
            <a:r>
              <a:rPr lang="hu-HU" sz="2000" dirty="0"/>
              <a:t> feltörte (3 év munkával)</a:t>
            </a:r>
          </a:p>
          <a:p>
            <a:r>
              <a:rPr lang="hu-HU" dirty="0"/>
              <a:t>Módszere -&gt; 587-féle szám: betűket/szótagokat jelöltek + „törlő számok”.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27332ED-A51D-4130-A77D-D19F0462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085" y="2979473"/>
            <a:ext cx="3104486" cy="3738319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D6C6BF1-7D3D-4123-8960-C6B321E5CA0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1947C70F-A79C-43D3-8A30-7A5641A52FA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D213F2B8-95B0-4887-BA4F-6177E065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5371" y="0"/>
              <a:ext cx="760887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05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40000">
              <a:srgbClr val="FCD2BA"/>
            </a:gs>
            <a:gs pos="100000">
              <a:srgbClr val="F1A68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8BB735-3937-448F-B50D-6B81697E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Pig</a:t>
            </a:r>
            <a:r>
              <a:rPr lang="hu-HU" dirty="0"/>
              <a:t> Pen titkosítás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5B1D01-E8DB-40F0-BE62-5AB9E0B19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Egyszerű </a:t>
            </a:r>
            <a:r>
              <a:rPr lang="hu-HU" sz="2400" dirty="0" err="1"/>
              <a:t>behelyettesítéses</a:t>
            </a:r>
            <a:r>
              <a:rPr lang="hu-HU" sz="2400" dirty="0"/>
              <a:t> módszer, 15. századból származik.</a:t>
            </a:r>
          </a:p>
          <a:p>
            <a:pPr lvl="1"/>
            <a:r>
              <a:rPr lang="hu-HU" sz="2000" dirty="0"/>
              <a:t>Mátyás királyhoz köthető</a:t>
            </a:r>
          </a:p>
          <a:p>
            <a:pPr lvl="1"/>
            <a:r>
              <a:rPr lang="en-US" sz="2000" dirty="0" err="1"/>
              <a:t>betűk</a:t>
            </a:r>
            <a:r>
              <a:rPr lang="en-US" sz="2000" dirty="0"/>
              <a:t> </a:t>
            </a:r>
            <a:r>
              <a:rPr lang="hu-HU" sz="2000" dirty="0"/>
              <a:t>-&gt;</a:t>
            </a:r>
            <a:r>
              <a:rPr lang="en-US" sz="2000" dirty="0"/>
              <a:t> </a:t>
            </a:r>
            <a:r>
              <a:rPr lang="en-US" sz="2000" dirty="0" err="1"/>
              <a:t>disznók</a:t>
            </a:r>
            <a:r>
              <a:rPr lang="en-US" sz="2000" dirty="0"/>
              <a:t> a </a:t>
            </a:r>
            <a:r>
              <a:rPr lang="en-US" sz="2000" dirty="0" err="1"/>
              <a:t>karámban</a:t>
            </a:r>
            <a:endParaRPr lang="hu-HU" sz="2000" dirty="0"/>
          </a:p>
          <a:p>
            <a:r>
              <a:rPr lang="hu-HU" sz="2400" dirty="0"/>
              <a:t>Nem túl biztonságos.</a:t>
            </a:r>
          </a:p>
          <a:p>
            <a:endParaRPr lang="hu-HU" sz="2400" dirty="0"/>
          </a:p>
          <a:p>
            <a:r>
              <a:rPr lang="hu-HU" sz="2400" dirty="0"/>
              <a:t>Később: szabadkőművesek használták.</a:t>
            </a:r>
          </a:p>
          <a:p>
            <a:pPr lvl="1"/>
            <a:r>
              <a:rPr lang="hu-HU" sz="2000" dirty="0"/>
              <a:t>New York, </a:t>
            </a:r>
            <a:r>
              <a:rPr lang="hu-HU" sz="2000" dirty="0" err="1"/>
              <a:t>Trinity</a:t>
            </a:r>
            <a:r>
              <a:rPr lang="hu-HU" sz="2000" dirty="0"/>
              <a:t>, sírkő</a:t>
            </a: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A8EC2CB0-5AAA-4750-8221-667D134D8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575" y="276632"/>
            <a:ext cx="3494567" cy="34836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39D90BF-AF7A-47D5-A975-53DF1AEEA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99750" l="5629" r="93809">
                        <a14:foregroundMark x1="13696" y1="34000" x2="22514" y2="22000"/>
                        <a14:foregroundMark x1="22514" y1="22000" x2="34522" y2="14000"/>
                        <a14:foregroundMark x1="34522" y1="14000" x2="53283" y2="10250"/>
                        <a14:foregroundMark x1="53283" y1="10250" x2="67730" y2="12500"/>
                        <a14:foregroundMark x1="67730" y1="12500" x2="79174" y2="22500"/>
                        <a14:foregroundMark x1="79174" y1="22500" x2="90432" y2="54250"/>
                        <a14:foregroundMark x1="90432" y1="54250" x2="91795" y2="65453"/>
                        <a14:foregroundMark x1="92494" y1="73324" x2="86679" y2="91000"/>
                        <a14:foregroundMark x1="86679" y1="91000" x2="48593" y2="97250"/>
                        <a14:foregroundMark x1="48593" y1="97250" x2="29268" y2="93000"/>
                        <a14:foregroundMark x1="29268" y1="93000" x2="16886" y2="83250"/>
                        <a14:foregroundMark x1="16886" y1="83250" x2="14822" y2="31500"/>
                        <a14:foregroundMark x1="11257" y1="31500" x2="4315" y2="46750"/>
                        <a14:foregroundMark x1="4315" y1="46750" x2="750" y2="63750"/>
                        <a14:foregroundMark x1="750" y1="63750" x2="4690" y2="81500"/>
                        <a14:foregroundMark x1="4690" y1="81500" x2="12195" y2="91500"/>
                        <a14:foregroundMark x1="12195" y1="91500" x2="25328" y2="93250"/>
                        <a14:foregroundMark x1="17261" y1="96250" x2="11257" y2="81000"/>
                        <a14:foregroundMark x1="11257" y1="81000" x2="9006" y2="43750"/>
                        <a14:foregroundMark x1="9006" y1="43750" x2="5253" y2="61500"/>
                        <a14:foregroundMark x1="5253" y1="61500" x2="6004" y2="81500"/>
                        <a14:foregroundMark x1="6004" y1="81500" x2="15760" y2="66750"/>
                        <a14:foregroundMark x1="15760" y1="66750" x2="11632" y2="40500"/>
                        <a14:foregroundMark x1="46341" y1="81750" x2="54597" y2="71500"/>
                        <a14:foregroundMark x1="54597" y1="71500" x2="59662" y2="86000"/>
                        <a14:foregroundMark x1="59662" y1="86000" x2="68480" y2="47250"/>
                        <a14:foregroundMark x1="68480" y1="47250" x2="70732" y2="83250"/>
                        <a14:foregroundMark x1="70732" y1="83250" x2="74859" y2="46500"/>
                        <a14:foregroundMark x1="74859" y1="46500" x2="75985" y2="71500"/>
                        <a14:foregroundMark x1="75985" y1="71500" x2="79362" y2="53750"/>
                        <a14:foregroundMark x1="79362" y1="53750" x2="80300" y2="92500"/>
                        <a14:foregroundMark x1="80300" y1="92500" x2="84803" y2="45500"/>
                        <a14:foregroundMark x1="84803" y1="45500" x2="84803" y2="76250"/>
                        <a14:foregroundMark x1="84803" y1="76250" x2="87242" y2="53250"/>
                        <a14:foregroundMark x1="87242" y1="53250" x2="89306" y2="83250"/>
                        <a14:foregroundMark x1="92261" y1="65618" x2="92494" y2="64225"/>
                        <a14:foregroundMark x1="89306" y1="83250" x2="91327" y2="71186"/>
                        <a14:foregroundMark x1="91152" y1="86165" x2="90994" y2="88000"/>
                        <a14:foregroundMark x1="92409" y1="71570" x2="91213" y2="85454"/>
                        <a14:foregroundMark x1="90994" y1="88000" x2="89869" y2="90000"/>
                        <a14:foregroundMark x1="49209" y1="6683" x2="58912" y2="10250"/>
                        <a14:foregroundMark x1="58912" y1="10250" x2="45966" y2="8750"/>
                        <a14:foregroundMark x1="45966" y1="8750" x2="41276" y2="12750"/>
                        <a14:foregroundMark x1="60976" y1="8500" x2="46241" y2="7400"/>
                        <a14:foregroundMark x1="52239" y1="3794" x2="63415" y2="9750"/>
                        <a14:foregroundMark x1="83677" y1="28000" x2="90807" y2="53250"/>
                        <a14:foregroundMark x1="89544" y1="91808" x2="73734" y2="98500"/>
                        <a14:foregroundMark x1="73734" y1="98500" x2="14259" y2="98500"/>
                        <a14:foregroundMark x1="14259" y1="98500" x2="10694" y2="90500"/>
                        <a14:foregroundMark x1="22326" y1="94000" x2="72420" y2="94750"/>
                        <a14:foregroundMark x1="72420" y1="94750" x2="89599" y2="91545"/>
                        <a14:foregroundMark x1="91152" y1="88474" x2="90994" y2="88000"/>
                        <a14:foregroundMark x1="92158" y1="91490" x2="91805" y2="90432"/>
                        <a14:foregroundMark x1="90432" y1="99750" x2="90432" y2="99750"/>
                        <a14:foregroundMark x1="36023" y1="8500" x2="44278" y2="5500"/>
                        <a14:foregroundMark x1="45216" y1="3250" x2="45216" y2="3250"/>
                        <a14:foregroundMark x1="6942" y1="42750" x2="6004" y2="91750"/>
                        <a14:foregroundMark x1="6004" y1="91750" x2="6191" y2="59500"/>
                        <a14:foregroundMark x1="6191" y1="59500" x2="8630" y2="58000"/>
                        <a14:foregroundMark x1="58724" y1="15750" x2="48405" y2="12000"/>
                        <a14:foregroundMark x1="48405" y1="12000" x2="51970" y2="12000"/>
                        <a14:foregroundMark x1="51220" y1="11000" x2="49156" y2="25500"/>
                        <a14:foregroundMark x1="6191" y1="48750" x2="5629" y2="45250"/>
                        <a14:backgroundMark x1="95685" y1="53250" x2="95685" y2="97750"/>
                        <a14:backgroundMark x1="95685" y1="97750" x2="95310" y2="89750"/>
                        <a14:backgroundMark x1="94747" y1="66500" x2="93621" y2="72000"/>
                        <a14:backgroundMark x1="92871" y1="91750" x2="91182" y2="99750"/>
                        <a14:backgroundMark x1="92683" y1="91500" x2="92683" y2="91500"/>
                        <a14:backgroundMark x1="92120" y1="91750" x2="92120" y2="91750"/>
                        <a14:backgroundMark x1="92120" y1="91750" x2="92120" y2="91750"/>
                        <a14:backgroundMark x1="92120" y1="91750" x2="92120" y2="89250"/>
                        <a14:backgroundMark x1="37171" y1="5688" x2="21388" y2="9500"/>
                        <a14:backgroundMark x1="47267" y1="3250" x2="44970" y2="3805"/>
                        <a14:backgroundMark x1="51407" y1="2250" x2="47267" y2="3250"/>
                      </a14:backgroundRemoval>
                    </a14:imgEffect>
                  </a14:imgLayer>
                </a14:imgProps>
              </a:ext>
            </a:extLst>
          </a:blip>
          <a:srcRect l="3846" r="6268"/>
          <a:stretch/>
        </p:blipFill>
        <p:spPr>
          <a:xfrm>
            <a:off x="4075251" y="3483612"/>
            <a:ext cx="4041497" cy="33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544E24-4465-4638-A50E-43B83A70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58272" cy="1316736"/>
          </a:xfrm>
        </p:spPr>
        <p:txBody>
          <a:bodyPr>
            <a:normAutofit/>
          </a:bodyPr>
          <a:lstStyle/>
          <a:p>
            <a:r>
              <a:rPr lang="hu-HU" dirty="0"/>
              <a:t>Könyvkódok és titkosítás Magyarországon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B012D2-BB11-4CA4-92D2-59689BA4E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/>
              <a:t>Könyvkódok</a:t>
            </a:r>
          </a:p>
          <a:p>
            <a:r>
              <a:rPr lang="hu-HU" sz="2400" dirty="0"/>
              <a:t>A kódolandó betűhöz hozzárendelték a könyvből a megfelelő oldalt, sorszámot és betűt.</a:t>
            </a:r>
          </a:p>
          <a:p>
            <a:r>
              <a:rPr lang="hu-HU" sz="2400" dirty="0"/>
              <a:t>Előnye: a könyv nélkül megfejthetetlen.</a:t>
            </a:r>
          </a:p>
          <a:p>
            <a:r>
              <a:rPr lang="hu-HU" sz="2400" dirty="0"/>
              <a:t>Hátránya: megszerezhető.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b="1" dirty="0"/>
              <a:t>Titkosítás Magyarországon</a:t>
            </a:r>
          </a:p>
          <a:p>
            <a:r>
              <a:rPr lang="hu-HU" sz="2400" dirty="0"/>
              <a:t>Mátyás király -&gt; alapok</a:t>
            </a:r>
          </a:p>
          <a:p>
            <a:r>
              <a:rPr lang="hu-HU" sz="2400" dirty="0"/>
              <a:t>Zrínyi Miklós és II. Rákóczi György fejedelem levelezése</a:t>
            </a:r>
          </a:p>
          <a:p>
            <a:r>
              <a:rPr lang="hu-HU" sz="2400" dirty="0"/>
              <a:t>Balassi Bálint titkosírása</a:t>
            </a:r>
          </a:p>
          <a:p>
            <a:pPr lvl="1"/>
            <a:r>
              <a:rPr lang="hu-HU" sz="2000" dirty="0"/>
              <a:t>hasonló a Caesar kódhoz</a:t>
            </a:r>
          </a:p>
          <a:p>
            <a:pPr lvl="1"/>
            <a:r>
              <a:rPr lang="hu-HU" sz="2000" dirty="0"/>
              <a:t>23 tagú ABC betűi = 11 hellyel balra lévő betű</a:t>
            </a:r>
          </a:p>
          <a:p>
            <a:pPr lvl="1"/>
            <a:r>
              <a:rPr lang="hu-HU" sz="2000" dirty="0"/>
              <a:t>z betű változatlan</a:t>
            </a:r>
          </a:p>
          <a:p>
            <a:pPr lvl="1"/>
            <a:r>
              <a:rPr lang="hu-HU" sz="2000" dirty="0"/>
              <a:t>egyszerű kódolás volt, de számára ez is megfelelt</a:t>
            </a:r>
          </a:p>
        </p:txBody>
      </p:sp>
      <p:pic>
        <p:nvPicPr>
          <p:cNvPr id="10" name="Kép 9" descr="Mátyás király portréja – Szépművészeti Múzeum">
            <a:extLst>
              <a:ext uri="{FF2B5EF4-FFF2-40B4-BE49-F238E27FC236}">
                <a16:creationId xmlns:a16="http://schemas.microsoft.com/office/drawing/2014/main" id="{61097F01-908C-4440-B021-EE69A891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80" y="4148959"/>
            <a:ext cx="2048256" cy="248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A képen szöveg, szám, Betűtípus, dokumentum látható&#10;&#10;Automatikusan generált leírás">
            <a:extLst>
              <a:ext uri="{FF2B5EF4-FFF2-40B4-BE49-F238E27FC236}">
                <a16:creationId xmlns:a16="http://schemas.microsoft.com/office/drawing/2014/main" id="{3582036E-F61D-4E7C-B58F-6B15AF596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468" r="1178" b="2288"/>
          <a:stretch/>
        </p:blipFill>
        <p:spPr>
          <a:xfrm>
            <a:off x="7531100" y="2279903"/>
            <a:ext cx="4438396" cy="44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C0EEB-30CD-4C06-8A52-CEC4541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336" y="0"/>
            <a:ext cx="4907675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Modern módszerek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94ED1B62-214F-4ADC-ADC4-072CBA973744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057341" y="1024572"/>
            <a:ext cx="2465638" cy="8290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C05EB352-9D22-43BE-A2FC-ADF277484DA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461760" y="987552"/>
            <a:ext cx="2481072" cy="86607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EB7EF70-BBD7-4ADB-B18D-3C2E7685F276}"/>
              </a:ext>
            </a:extLst>
          </p:cNvPr>
          <p:cNvSpPr txBox="1"/>
          <p:nvPr/>
        </p:nvSpPr>
        <p:spPr>
          <a:xfrm>
            <a:off x="210508" y="1853628"/>
            <a:ext cx="5693665" cy="2451735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Eddigi kriptográfiai módszerek</a:t>
            </a:r>
          </a:p>
          <a:p>
            <a:pPr algn="ctr"/>
            <a:endParaRPr lang="hu-HU" sz="1000" b="1" dirty="0">
              <a:solidFill>
                <a:schemeClr val="bg1"/>
              </a:solidFill>
              <a:highlight>
                <a:srgbClr val="F4D0D0"/>
              </a:highlight>
            </a:endParaRPr>
          </a:p>
          <a:p>
            <a:pPr algn="ctr"/>
            <a:r>
              <a:rPr lang="hu-HU" sz="2000" dirty="0">
                <a:highlight>
                  <a:srgbClr val="FFFFFF"/>
                </a:highlight>
              </a:rPr>
              <a:t>Sokkal könnyebben megfejthetővé váltak.</a:t>
            </a:r>
          </a:p>
          <a:p>
            <a:pPr algn="ctr"/>
            <a:endParaRPr lang="hu-HU" sz="2000" dirty="0">
              <a:solidFill>
                <a:schemeClr val="bg1"/>
              </a:solidFill>
              <a:effectLst>
                <a:glow rad="101600">
                  <a:srgbClr val="FF3F3F">
                    <a:alpha val="60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hu-HU" sz="2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Szteganográfia</a:t>
            </a:r>
            <a:endParaRPr lang="hu-HU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hu-HU" sz="2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Monoalfabetikus</a:t>
            </a:r>
            <a:r>
              <a:rPr lang="hu-H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kódok</a:t>
            </a:r>
          </a:p>
          <a:p>
            <a:pPr algn="ctr"/>
            <a:r>
              <a:rPr lang="hu-HU" sz="2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Vigenere</a:t>
            </a:r>
            <a:r>
              <a:rPr lang="hu-H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-kódolás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AC8C829-1176-4C8D-A9C4-5AF14CF88EEB}"/>
              </a:ext>
            </a:extLst>
          </p:cNvPr>
          <p:cNvSpPr txBox="1"/>
          <p:nvPr/>
        </p:nvSpPr>
        <p:spPr>
          <a:xfrm>
            <a:off x="6096000" y="1853628"/>
            <a:ext cx="5693664" cy="3813810"/>
          </a:xfrm>
          <a:prstGeom prst="round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Új titkosítások</a:t>
            </a:r>
          </a:p>
          <a:p>
            <a:pPr algn="ctr"/>
            <a:endParaRPr lang="hu-HU" sz="1000" b="1" dirty="0">
              <a:solidFill>
                <a:schemeClr val="bg1"/>
              </a:solidFill>
            </a:endParaRPr>
          </a:p>
          <a:p>
            <a:pPr algn="ctr"/>
            <a:r>
              <a:rPr lang="hu-HU" sz="2000" dirty="0">
                <a:highlight>
                  <a:srgbClr val="FFFFFF"/>
                </a:highlight>
              </a:rPr>
              <a:t>Nagy részük bonyolultabb, később számítástechnikaiak is.</a:t>
            </a:r>
          </a:p>
          <a:p>
            <a:pPr algn="ctr"/>
            <a:endParaRPr lang="hu-HU" sz="2000" dirty="0">
              <a:solidFill>
                <a:schemeClr val="bg1"/>
              </a:solidFill>
              <a:effectLst>
                <a:glow rad="101600">
                  <a:srgbClr val="FF3F3F">
                    <a:alpha val="60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hu-HU" sz="2000" dirty="0">
                <a:highlight>
                  <a:srgbClr val="C9C8D0"/>
                </a:highlight>
              </a:rPr>
              <a:t>Morze-kód</a:t>
            </a:r>
          </a:p>
          <a:p>
            <a:pPr algn="ctr"/>
            <a:r>
              <a:rPr lang="hu-HU" sz="2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Polialfabetikus</a:t>
            </a:r>
            <a:r>
              <a:rPr lang="hu-H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kódok</a:t>
            </a:r>
          </a:p>
          <a:p>
            <a:pPr algn="ctr"/>
            <a:r>
              <a:rPr lang="hu-HU" sz="2000" dirty="0">
                <a:highlight>
                  <a:srgbClr val="C9C8D0"/>
                </a:highlight>
              </a:rPr>
              <a:t>Enigma</a:t>
            </a:r>
          </a:p>
          <a:p>
            <a:pPr algn="ctr"/>
            <a:r>
              <a:rPr lang="hu-H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Kétkulcsos titkosítás</a:t>
            </a:r>
          </a:p>
          <a:p>
            <a:pPr algn="ctr"/>
            <a:r>
              <a:rPr lang="hu-HU" sz="2000" dirty="0">
                <a:highlight>
                  <a:srgbClr val="C9C8D0"/>
                </a:highlight>
              </a:rPr>
              <a:t>RSA kódolás</a:t>
            </a:r>
          </a:p>
          <a:p>
            <a:pPr algn="ctr"/>
            <a:r>
              <a:rPr lang="hu-HU" sz="2000" dirty="0">
                <a:highlight>
                  <a:srgbClr val="C9C8D0"/>
                </a:highlight>
              </a:rPr>
              <a:t>digitális aláírás</a:t>
            </a:r>
          </a:p>
        </p:txBody>
      </p:sp>
    </p:spTree>
    <p:extLst>
      <p:ext uri="{BB962C8B-B14F-4D97-AF65-F5344CB8AC3E}">
        <p14:creationId xmlns:p14="http://schemas.microsoft.com/office/powerpoint/2010/main" val="373448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E267FB-6F26-4255-9B36-B6452B52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Morzekód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AF69E1-0975-4534-8792-A37A38608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err="1"/>
              <a:t>Behelyettesítéses</a:t>
            </a:r>
            <a:r>
              <a:rPr lang="hu-HU" sz="2400" dirty="0"/>
              <a:t> kód, minden karakterhez 1-1 különféle hosszúságú jel.</a:t>
            </a:r>
          </a:p>
          <a:p>
            <a:r>
              <a:rPr lang="hu-HU" sz="2400" dirty="0"/>
              <a:t>Kis betűk = NAGY BETŰK</a:t>
            </a:r>
          </a:p>
          <a:p>
            <a:r>
              <a:rPr lang="hu-HU" sz="2400" dirty="0"/>
              <a:t>Története:</a:t>
            </a:r>
          </a:p>
          <a:p>
            <a:pPr lvl="1"/>
            <a:r>
              <a:rPr lang="it-IT" sz="2000" dirty="0"/>
              <a:t>Samuel Morse 1837-ben szabadalmaztatta</a:t>
            </a:r>
            <a:r>
              <a:rPr lang="hu-HU" sz="2000" dirty="0"/>
              <a:t> a távírót</a:t>
            </a:r>
          </a:p>
          <a:p>
            <a:pPr lvl="1"/>
            <a:r>
              <a:rPr lang="hu-HU" sz="2000" dirty="0"/>
              <a:t>S</a:t>
            </a:r>
            <a:r>
              <a:rPr lang="it-IT" sz="2000" dirty="0"/>
              <a:t>zámokkal kódolt üzenetek</a:t>
            </a:r>
          </a:p>
          <a:p>
            <a:pPr lvl="1"/>
            <a:r>
              <a:rPr lang="it-IT" sz="2000" dirty="0"/>
              <a:t>Alfred Vail </a:t>
            </a:r>
            <a:r>
              <a:rPr lang="hu-HU" sz="2000" dirty="0"/>
              <a:t>-&gt; amerikai kódrendszer</a:t>
            </a:r>
            <a:endParaRPr lang="it-IT" sz="2000" dirty="0"/>
          </a:p>
          <a:p>
            <a:pPr lvl="1"/>
            <a:r>
              <a:rPr lang="hu-HU" sz="2000" dirty="0"/>
              <a:t>1988. óta már alig használják (GMDSS kódrendszer)</a:t>
            </a:r>
          </a:p>
          <a:p>
            <a:pPr lvl="0"/>
            <a:r>
              <a:rPr lang="hu-HU" sz="2400" dirty="0">
                <a:solidFill>
                  <a:prstClr val="black"/>
                </a:solidFill>
              </a:rPr>
              <a:t>Rövidítések: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29991280-8F0B-40CF-9D31-AA9C47537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557413"/>
              </p:ext>
            </p:extLst>
          </p:nvPr>
        </p:nvGraphicFramePr>
        <p:xfrm>
          <a:off x="6622500" y="1780032"/>
          <a:ext cx="5447579" cy="2893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884">
                  <a:extLst>
                    <a:ext uri="{9D8B030D-6E8A-4147-A177-3AD203B41FA5}">
                      <a16:colId xmlns:a16="http://schemas.microsoft.com/office/drawing/2014/main" val="3744234037"/>
                    </a:ext>
                  </a:extLst>
                </a:gridCol>
                <a:gridCol w="1768695">
                  <a:extLst>
                    <a:ext uri="{9D8B030D-6E8A-4147-A177-3AD203B41FA5}">
                      <a16:colId xmlns:a16="http://schemas.microsoft.com/office/drawing/2014/main" val="4180608099"/>
                    </a:ext>
                  </a:extLst>
                </a:gridCol>
              </a:tblGrid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Jel neve</a:t>
                      </a:r>
                    </a:p>
                  </a:txBody>
                  <a:tcPr>
                    <a:solidFill>
                      <a:srgbClr val="962D0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Jel hossza (egység)</a:t>
                      </a:r>
                    </a:p>
                  </a:txBody>
                  <a:tcPr>
                    <a:solidFill>
                      <a:srgbClr val="962D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629083"/>
                  </a:ext>
                </a:extLst>
              </a:tr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Rövid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257159"/>
                  </a:ext>
                </a:extLst>
              </a:tr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Hosszú</a:t>
                      </a:r>
                    </a:p>
                  </a:txBody>
                  <a:tcPr>
                    <a:solidFill>
                      <a:srgbClr val="ED4D1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ED4D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04220"/>
                  </a:ext>
                </a:extLst>
              </a:tr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Rövid szünet (jelek között)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346743"/>
                  </a:ext>
                </a:extLst>
              </a:tr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Hosszú szünet (betűk között)</a:t>
                      </a:r>
                    </a:p>
                  </a:txBody>
                  <a:tcPr>
                    <a:solidFill>
                      <a:srgbClr val="ED4D1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ED4D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29524"/>
                  </a:ext>
                </a:extLst>
              </a:tr>
              <a:tr h="462809"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Nagyon hosszú szünet (szóköz/mondatköz)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strike="noStrike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F09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668501"/>
                  </a:ext>
                </a:extLst>
              </a:tr>
            </a:tbl>
          </a:graphicData>
        </a:graphic>
      </p:graphicFrame>
      <p:sp>
        <p:nvSpPr>
          <p:cNvPr id="6" name="Szorzás jele 5">
            <a:extLst>
              <a:ext uri="{FF2B5EF4-FFF2-40B4-BE49-F238E27FC236}">
                <a16:creationId xmlns:a16="http://schemas.microsoft.com/office/drawing/2014/main" id="{78DE3745-4130-49AA-AFBA-57C1061EB90C}"/>
              </a:ext>
            </a:extLst>
          </p:cNvPr>
          <p:cNvSpPr/>
          <p:nvPr/>
        </p:nvSpPr>
        <p:spPr>
          <a:xfrm>
            <a:off x="417787" y="2981155"/>
            <a:ext cx="3308985" cy="571500"/>
          </a:xfrm>
          <a:prstGeom prst="mathMultiply">
            <a:avLst>
              <a:gd name="adj1" fmla="val 443"/>
            </a:avLst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26" name="Picture 2" descr="https://asset.museum-digital.org/hu-bu/images/import_23/201808/28182643989.jpg">
            <a:extLst>
              <a:ext uri="{FF2B5EF4-FFF2-40B4-BE49-F238E27FC236}">
                <a16:creationId xmlns:a16="http://schemas.microsoft.com/office/drawing/2014/main" id="{3321D63C-74C5-4992-A354-30493BC8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29" y="3007074"/>
            <a:ext cx="4261169" cy="351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27044ED-150F-4D08-9B53-FDCB8D57C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613" y="4098236"/>
            <a:ext cx="4261169" cy="267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0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6" presetClass="entr" presetSubtype="3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3CC87D-A49C-45DC-BA87-BF432C0F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12192000" cy="541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Üzenetek kódolására és visszafejtésére használt, német gyártmányú, forgótárcsás, elektromechanikus berendezés.</a:t>
            </a:r>
          </a:p>
          <a:p>
            <a:r>
              <a:rPr lang="hu-HU" sz="2800" u="sng" dirty="0"/>
              <a:t>Története</a:t>
            </a:r>
          </a:p>
          <a:p>
            <a:pPr lvl="1"/>
            <a:r>
              <a:rPr lang="hu-HU" sz="2400" dirty="0"/>
              <a:t>1923: Arthur </a:t>
            </a:r>
            <a:r>
              <a:rPr lang="hu-HU" sz="2400" dirty="0" err="1"/>
              <a:t>Scherbius</a:t>
            </a:r>
            <a:r>
              <a:rPr lang="hu-HU" sz="2400" dirty="0"/>
              <a:t> -&gt; első Enigma </a:t>
            </a:r>
          </a:p>
          <a:p>
            <a:pPr lvl="1"/>
            <a:r>
              <a:rPr lang="hu-HU" sz="2400" dirty="0"/>
              <a:t>kezdetben kereskedelmi célokra használták</a:t>
            </a:r>
          </a:p>
          <a:p>
            <a:pPr lvl="1"/>
            <a:r>
              <a:rPr lang="hu-HU" sz="2400" dirty="0"/>
              <a:t>II. világháború -&gt; katonai szerep</a:t>
            </a:r>
          </a:p>
          <a:p>
            <a:pPr lvl="1"/>
            <a:r>
              <a:rPr lang="hu-HU" sz="2400" dirty="0"/>
              <a:t>nem volt elég jó, hamar feltörték</a:t>
            </a:r>
          </a:p>
          <a:p>
            <a:r>
              <a:rPr lang="hu-HU" sz="2800" u="sng" dirty="0"/>
              <a:t>Fejlődése</a:t>
            </a:r>
          </a:p>
          <a:p>
            <a:pPr lvl="1"/>
            <a:r>
              <a:rPr lang="hu-HU" sz="2400" dirty="0"/>
              <a:t>1920-1945: 17 féle verzió, de csak pár megfelelő</a:t>
            </a:r>
          </a:p>
          <a:p>
            <a:pPr lvl="1"/>
            <a:r>
              <a:rPr lang="hu-HU" sz="2400" dirty="0"/>
              <a:t>elnevezés: ABC betűivel -&gt; római számokkal -&gt;</a:t>
            </a:r>
          </a:p>
          <a:p>
            <a:pPr marL="457200" lvl="1" indent="0">
              <a:buNone/>
            </a:pPr>
            <a:r>
              <a:rPr lang="hu-HU" sz="2400" dirty="0"/>
              <a:t>    M1/2/3/… (csak az M verziót fejlesztették tovább 1938-tól)</a:t>
            </a:r>
          </a:p>
          <a:p>
            <a:pPr lvl="1"/>
            <a:r>
              <a:rPr lang="hu-HU" sz="2400" dirty="0"/>
              <a:t>először 3 vagy 4-&gt; majd egyre több tárcsa</a:t>
            </a:r>
          </a:p>
          <a:p>
            <a:pPr marL="457200" lvl="1" indent="0">
              <a:buNone/>
            </a:pPr>
            <a:endParaRPr lang="hu-HU" sz="240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425E1E6-60F7-4E66-AACA-3BE63611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Enigma 1.</a:t>
            </a:r>
          </a:p>
        </p:txBody>
      </p:sp>
      <p:pic>
        <p:nvPicPr>
          <p:cNvPr id="2050" name="Picture 2" descr="https://upload.wikimedia.org/wikipedia/commons/thumb/b/bd/Enigma_%28crittografia%29_-_Museo_scienza_e_tecnologia_Milano.jpg/800px-Enigma_%28crittografia%29_-_Museo_scienza_e_tecnologia_Milano.jpg">
            <a:extLst>
              <a:ext uri="{FF2B5EF4-FFF2-40B4-BE49-F238E27FC236}">
                <a16:creationId xmlns:a16="http://schemas.microsoft.com/office/drawing/2014/main" id="{C045E6D1-B09D-47F7-AEC4-017A58CE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6904" l="1375" r="95625">
                        <a14:foregroundMark x1="55500" y1="9289" x2="43625" y2="2752"/>
                        <a14:foregroundMark x1="43625" y1="2752" x2="2750" y2="9289"/>
                        <a14:foregroundMark x1="2750" y1="9289" x2="5625" y2="20183"/>
                        <a14:foregroundMark x1="5625" y1="20183" x2="20750" y2="17431"/>
                        <a14:foregroundMark x1="20750" y1="17431" x2="38375" y2="18119"/>
                        <a14:foregroundMark x1="38375" y1="18119" x2="50375" y2="14450"/>
                        <a14:foregroundMark x1="50375" y1="14450" x2="55750" y2="10092"/>
                        <a14:foregroundMark x1="17375" y1="15826" x2="40625" y2="3899"/>
                        <a14:foregroundMark x1="40625" y1="3899" x2="52875" y2="2867"/>
                        <a14:foregroundMark x1="52875" y1="2867" x2="37250" y2="6193"/>
                        <a14:foregroundMark x1="37250" y1="6193" x2="51000" y2="3670"/>
                        <a14:foregroundMark x1="31875" y1="16858" x2="36625" y2="12271"/>
                        <a14:foregroundMark x1="79625" y1="58830" x2="91500" y2="62959"/>
                        <a14:foregroundMark x1="91500" y1="62959" x2="93250" y2="73739"/>
                        <a14:foregroundMark x1="93250" y1="73739" x2="93250" y2="63073"/>
                        <a14:foregroundMark x1="93250" y1="63073" x2="97000" y2="73280"/>
                        <a14:foregroundMark x1="97000" y1="73280" x2="92125" y2="63532"/>
                        <a14:foregroundMark x1="92125" y1="63532" x2="95625" y2="66972"/>
                        <a14:foregroundMark x1="36000" y1="89106" x2="47750" y2="92661"/>
                        <a14:foregroundMark x1="49965" y1="92202" x2="52124" y2="91755"/>
                        <a14:foregroundMark x1="47750" y1="92661" x2="49245" y2="92351"/>
                        <a14:foregroundMark x1="51000" y1="49656" x2="39000" y2="55046"/>
                        <a14:foregroundMark x1="39000" y1="55046" x2="59125" y2="47477"/>
                        <a14:foregroundMark x1="59125" y1="47477" x2="34875" y2="54014"/>
                        <a14:foregroundMark x1="34875" y1="54014" x2="33125" y2="53211"/>
                        <a14:foregroundMark x1="1375" y1="8830" x2="1375" y2="8830"/>
                        <a14:foregroundMark x1="1375" y1="8830" x2="1625" y2="8830"/>
                        <a14:foregroundMark x1="55750" y1="95872" x2="55750" y2="95872"/>
                        <a14:foregroundMark x1="57500" y1="95986" x2="57500" y2="95986"/>
                        <a14:foregroundMark x1="78750" y1="96789" x2="78750" y2="96789"/>
                        <a14:foregroundMark x1="60375" y1="96904" x2="60375" y2="96904"/>
                        <a14:backgroundMark x1="62875" y1="89335" x2="62875" y2="89335"/>
                        <a14:backgroundMark x1="66500" y1="91170" x2="66500" y2="91170"/>
                        <a14:backgroundMark x1="67500" y1="88303" x2="67500" y2="88303"/>
                        <a14:backgroundMark x1="69875" y1="87500" x2="69875" y2="87500"/>
                        <a14:backgroundMark x1="54500" y1="91628" x2="54500" y2="91628"/>
                        <a14:backgroundMark x1="49375" y1="92775" x2="49375" y2="92775"/>
                        <a14:backgroundMark x1="49125" y1="92661" x2="49125" y2="92661"/>
                        <a14:backgroundMark x1="49625" y1="92431" x2="49625" y2="92431"/>
                        <a14:backgroundMark x1="49750" y1="92202" x2="49750" y2="92202"/>
                        <a14:backgroundMark x1="49125" y1="92546" x2="49750" y2="92431"/>
                        <a14:backgroundMark x1="52375" y1="92087" x2="54500" y2="92661"/>
                        <a14:backgroundMark x1="53000" y1="92087" x2="54125" y2="91743"/>
                        <a14:backgroundMark x1="54250" y1="91628" x2="54250" y2="92202"/>
                        <a14:backgroundMark x1="66750" y1="88417" x2="66750" y2="88417"/>
                        <a14:backgroundMark x1="66375" y1="88303" x2="66625" y2="88303"/>
                        <a14:backgroundMark x1="70125" y1="87156" x2="70125" y2="87156"/>
                        <a14:backgroundMark x1="69750" y1="87156" x2="69750" y2="87156"/>
                        <a14:backgroundMark x1="69625" y1="88417" x2="70625" y2="91743"/>
                        <a14:backgroundMark x1="69750" y1="93234" x2="69750" y2="93234"/>
                        <a14:backgroundMark x1="69500" y1="93349" x2="69500" y2="93463"/>
                        <a14:backgroundMark x1="67750" y1="92890" x2="67750" y2="92890"/>
                        <a14:backgroundMark x1="68375" y1="89908" x2="68375" y2="89908"/>
                        <a14:backgroundMark x1="74125" y1="88876" x2="74125" y2="88876"/>
                        <a14:backgroundMark x1="76000" y1="87844" x2="76000" y2="87844"/>
                        <a14:backgroundMark x1="77875" y1="87959" x2="77875" y2="87959"/>
                        <a14:backgroundMark x1="76250" y1="86468" x2="76250" y2="86468"/>
                        <a14:backgroundMark x1="72875" y1="89794" x2="72875" y2="89794"/>
                        <a14:backgroundMark x1="73250" y1="90138" x2="73250" y2="90138"/>
                        <a14:backgroundMark x1="73375" y1="90367" x2="73375" y2="90367"/>
                        <a14:backgroundMark x1="80250" y1="85665" x2="80250" y2="85665"/>
                        <a14:backgroundMark x1="81000" y1="84862" x2="81000" y2="84862"/>
                        <a14:backgroundMark x1="82125" y1="86009" x2="82125" y2="86009"/>
                        <a14:backgroundMark x1="83750" y1="84518" x2="83750" y2="84518"/>
                        <a14:backgroundMark x1="86125" y1="86927" x2="86125" y2="86927"/>
                        <a14:backgroundMark x1="94000" y1="82225" x2="94000" y2="82225"/>
                        <a14:backgroundMark x1="90875" y1="82798" x2="90875" y2="82798"/>
                        <a14:backgroundMark x1="96500" y1="81078" x2="96500" y2="81078"/>
                        <a14:backgroundMark x1="96875" y1="79702" x2="96875" y2="79702"/>
                        <a14:backgroundMark x1="90750" y1="86239" x2="90750" y2="86239"/>
                        <a14:backgroundMark x1="89000" y1="87385" x2="89000" y2="87385"/>
                        <a14:backgroundMark x1="66000" y1="88303" x2="66000" y2="88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0560" y="2142867"/>
            <a:ext cx="3929364" cy="42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3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5C0EEB-30CD-4C06-8A52-CEC4541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989" y="1"/>
            <a:ext cx="4524022" cy="965776"/>
          </a:xfrm>
        </p:spPr>
        <p:txBody>
          <a:bodyPr/>
          <a:lstStyle/>
          <a:p>
            <a:r>
              <a:rPr lang="hu-HU" b="1" dirty="0"/>
              <a:t>Ókor – a kezdetek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9D8045-E497-4FFF-959C-4EA77D0D2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6100" y="774700"/>
            <a:ext cx="12738100" cy="6083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módszer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94ED1B62-214F-4ADC-ADC4-072CBA973744}"/>
              </a:ext>
            </a:extLst>
          </p:cNvPr>
          <p:cNvCxnSpPr>
            <a:cxnSpLocks/>
          </p:cNvCxnSpPr>
          <p:nvPr/>
        </p:nvCxnSpPr>
        <p:spPr>
          <a:xfrm flipH="1">
            <a:off x="4521200" y="1312093"/>
            <a:ext cx="635000" cy="4283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C05EB352-9D22-43BE-A2FC-ADF277484DA5}"/>
              </a:ext>
            </a:extLst>
          </p:cNvPr>
          <p:cNvCxnSpPr>
            <a:cxnSpLocks/>
          </p:cNvCxnSpPr>
          <p:nvPr/>
        </p:nvCxnSpPr>
        <p:spPr>
          <a:xfrm>
            <a:off x="6578602" y="1312093"/>
            <a:ext cx="559783" cy="3349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EB7EF70-BBD7-4ADB-B18D-3C2E7685F276}"/>
              </a:ext>
            </a:extLst>
          </p:cNvPr>
          <p:cNvSpPr txBox="1"/>
          <p:nvPr/>
        </p:nvSpPr>
        <p:spPr>
          <a:xfrm>
            <a:off x="1333500" y="1740475"/>
            <a:ext cx="476054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Szteganográfia</a:t>
            </a:r>
            <a:endParaRPr lang="hu-HU" sz="2400" b="1" dirty="0"/>
          </a:p>
          <a:p>
            <a:pPr algn="ctr"/>
            <a:endParaRPr lang="hu-HU" sz="900" b="1" dirty="0"/>
          </a:p>
          <a:p>
            <a:pPr algn="ctr"/>
            <a:r>
              <a:rPr lang="hu-HU" sz="2000" dirty="0">
                <a:highlight>
                  <a:srgbClr val="FFFFE9"/>
                </a:highlight>
              </a:rPr>
              <a:t>Fizikai elrejtés, láthatatlanná tétel</a:t>
            </a:r>
          </a:p>
          <a:p>
            <a:pPr algn="ctr"/>
            <a:endParaRPr lang="hu-HU" dirty="0"/>
          </a:p>
          <a:p>
            <a:pPr algn="ctr"/>
            <a:r>
              <a:rPr lang="hu-HU" sz="2000" dirty="0">
                <a:effectLst>
                  <a:glow rad="101600">
                    <a:srgbClr val="FFCC99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Például:</a:t>
            </a:r>
          </a:p>
          <a:p>
            <a:pPr algn="ctr"/>
            <a:r>
              <a:rPr lang="hu-HU" sz="2000" dirty="0"/>
              <a:t>ruhába rejtés</a:t>
            </a:r>
          </a:p>
          <a:p>
            <a:pPr algn="ctr"/>
            <a:r>
              <a:rPr lang="hu-HU" sz="2000" dirty="0"/>
              <a:t>írás kopaszra borotvált fejbőrre</a:t>
            </a:r>
          </a:p>
          <a:p>
            <a:pPr algn="ctr"/>
            <a:r>
              <a:rPr lang="hu-HU" sz="2000" dirty="0"/>
              <a:t>fa/palatábla + viasz</a:t>
            </a:r>
          </a:p>
          <a:p>
            <a:pPr algn="ctr"/>
            <a:r>
              <a:rPr lang="hu-HU" sz="2000" dirty="0"/>
              <a:t>üzenetek lenyelése</a:t>
            </a:r>
          </a:p>
          <a:p>
            <a:pPr algn="ctr"/>
            <a:r>
              <a:rPr lang="hu-HU" sz="2000" dirty="0"/>
              <a:t>pitypang/hagyma leve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AC8C829-1176-4C8D-A9C4-5AF14CF88EEB}"/>
              </a:ext>
            </a:extLst>
          </p:cNvPr>
          <p:cNvSpPr txBox="1"/>
          <p:nvPr/>
        </p:nvSpPr>
        <p:spPr>
          <a:xfrm>
            <a:off x="5940778" y="1740476"/>
            <a:ext cx="452402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Kriptográfia</a:t>
            </a:r>
          </a:p>
          <a:p>
            <a:pPr algn="ctr"/>
            <a:endParaRPr lang="hu-HU" sz="900" b="1" dirty="0"/>
          </a:p>
          <a:p>
            <a:pPr algn="ctr"/>
            <a:r>
              <a:rPr lang="hu-HU" sz="2000" dirty="0">
                <a:highlight>
                  <a:srgbClr val="FFFFE9"/>
                </a:highlight>
              </a:rPr>
              <a:t>Tartalom megváltoztatása, kódolása</a:t>
            </a:r>
          </a:p>
          <a:p>
            <a:pPr algn="ctr"/>
            <a:endParaRPr lang="hu-HU" dirty="0"/>
          </a:p>
          <a:p>
            <a:pPr algn="ctr"/>
            <a:endParaRPr lang="hu-HU" dirty="0">
              <a:effectLst>
                <a:glow rad="101600">
                  <a:srgbClr val="FFCC99">
                    <a:alpha val="60000"/>
                  </a:srgbClr>
                </a:glow>
              </a:effectLst>
            </a:endParaRPr>
          </a:p>
          <a:p>
            <a:pPr algn="ctr"/>
            <a:r>
              <a:rPr lang="hu-HU" sz="2000" dirty="0">
                <a:effectLst>
                  <a:glow rad="101600">
                    <a:srgbClr val="FFCC99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Keveréses (átrendezéses) titkosítások</a:t>
            </a:r>
          </a:p>
          <a:p>
            <a:pPr algn="ctr"/>
            <a:r>
              <a:rPr lang="hu-HU" sz="2000" dirty="0" err="1">
                <a:effectLst>
                  <a:glow rad="101600">
                    <a:srgbClr val="FFCC99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Monoalfabetikus</a:t>
            </a:r>
            <a:r>
              <a:rPr lang="hu-HU" sz="2000" dirty="0">
                <a:effectLst>
                  <a:glow rad="101600">
                    <a:srgbClr val="FFCC99">
                      <a:alpha val="6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kódok</a:t>
            </a:r>
          </a:p>
        </p:txBody>
      </p:sp>
      <p:pic>
        <p:nvPicPr>
          <p:cNvPr id="1028" name="Picture 4" descr="https://i.pinimg.com/originals/06/b7/5a/06b75a5acaecead1ce6cbc16d609b28b.jpg">
            <a:extLst>
              <a:ext uri="{FF2B5EF4-FFF2-40B4-BE49-F238E27FC236}">
                <a16:creationId xmlns:a16="http://schemas.microsoft.com/office/drawing/2014/main" id="{85A1A9B5-534D-44B3-ABE2-500275F7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996" y="4124480"/>
            <a:ext cx="1859823" cy="258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CDD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Egy fej vöröshagyma azonnal megszüntetheti ezt az 5 kínzó panaszt">
            <a:extLst>
              <a:ext uri="{FF2B5EF4-FFF2-40B4-BE49-F238E27FC236}">
                <a16:creationId xmlns:a16="http://schemas.microsoft.com/office/drawing/2014/main" id="{04F88406-E9ED-4AF7-8882-F91AD8490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5" b="97460" l="7750" r="60000">
                        <a14:foregroundMark x1="51465" y1="16624" x2="36750" y2="8571"/>
                        <a14:foregroundMark x1="36750" y1="8571" x2="22083" y2="8889"/>
                        <a14:foregroundMark x1="22083" y1="8889" x2="12583" y2="31270"/>
                        <a14:foregroundMark x1="12583" y1="31270" x2="10583" y2="58095"/>
                        <a14:foregroundMark x1="10583" y1="58095" x2="16833" y2="83492"/>
                        <a14:foregroundMark x1="16833" y1="83492" x2="31250" y2="94762"/>
                        <a14:foregroundMark x1="31250" y1="94762" x2="45596" y2="94144"/>
                        <a14:foregroundMark x1="55348" y1="77940" x2="56094" y2="76648"/>
                        <a14:foregroundMark x1="57189" y1="72679" x2="59083" y2="48571"/>
                        <a14:foregroundMark x1="59083" y1="48571" x2="56269" y2="26760"/>
                        <a14:foregroundMark x1="47423" y1="9504" x2="43917" y2="4603"/>
                        <a14:foregroundMark x1="49978" y1="13075" x2="49780" y2="12798"/>
                        <a14:foregroundMark x1="43917" y1="4603" x2="29000" y2="4127"/>
                        <a14:foregroundMark x1="29000" y1="4127" x2="15583" y2="14603"/>
                        <a14:foregroundMark x1="15583" y1="14603" x2="8500" y2="39524"/>
                        <a14:foregroundMark x1="8500" y1="39524" x2="9000" y2="67778"/>
                        <a14:foregroundMark x1="9000" y1="67778" x2="20167" y2="88095"/>
                        <a14:foregroundMark x1="20167" y1="88095" x2="33892" y2="96283"/>
                        <a14:foregroundMark x1="50637" y1="92754" x2="50833" y2="92698"/>
                        <a14:foregroundMark x1="38107" y1="96348" x2="45556" y2="94212"/>
                        <a14:foregroundMark x1="50833" y1="92698" x2="51126" y2="91926"/>
                        <a14:foregroundMark x1="56652" y1="19379" x2="56546" y2="17906"/>
                        <a14:foregroundMark x1="59811" y1="63169" x2="57092" y2="25483"/>
                        <a14:foregroundMark x1="42500" y1="1587" x2="27633" y2="955"/>
                        <a14:foregroundMark x1="22345" y1="3541" x2="13083" y2="20635"/>
                        <a14:foregroundMark x1="13083" y1="20635" x2="10833" y2="32063"/>
                        <a14:foregroundMark x1="43833" y1="16190" x2="29083" y2="8413"/>
                        <a14:foregroundMark x1="29083" y1="8413" x2="42500" y2="14286"/>
                        <a14:foregroundMark x1="43833" y1="9206" x2="24489" y2="3132"/>
                        <a14:foregroundMark x1="22636" y1="3485" x2="34083" y2="13968"/>
                        <a14:foregroundMark x1="34083" y1="13968" x2="47186" y2="10043"/>
                        <a14:foregroundMark x1="47359" y1="9650" x2="37167" y2="10476"/>
                        <a14:foregroundMark x1="36167" y1="13016" x2="34833" y2="49365"/>
                        <a14:foregroundMark x1="34833" y1="49365" x2="46500" y2="67460"/>
                        <a14:foregroundMark x1="46500" y1="67460" x2="59417" y2="52698"/>
                        <a14:foregroundMark x1="59417" y1="52698" x2="54917" y2="26508"/>
                        <a14:foregroundMark x1="54917" y1="26508" x2="40000" y2="12381"/>
                        <a14:foregroundMark x1="40000" y1="12381" x2="33167" y2="21905"/>
                        <a14:foregroundMark x1="35500" y1="80317" x2="39583" y2="49365"/>
                        <a14:foregroundMark x1="39583" y1="49365" x2="50333" y2="28889"/>
                        <a14:foregroundMark x1="50333" y1="28889" x2="58417" y2="53651"/>
                        <a14:foregroundMark x1="58417" y1="53651" x2="52667" y2="80476"/>
                        <a14:foregroundMark x1="52667" y1="80476" x2="39500" y2="90476"/>
                        <a14:foregroundMark x1="39500" y1="90476" x2="32917" y2="63333"/>
                        <a14:foregroundMark x1="32917" y1="63333" x2="43167" y2="46032"/>
                        <a14:foregroundMark x1="47833" y1="53651" x2="54833" y2="76825"/>
                        <a14:foregroundMark x1="54833" y1="76825" x2="40417" y2="87302"/>
                        <a14:foregroundMark x1="40417" y1="87302" x2="50167" y2="46032"/>
                        <a14:foregroundMark x1="10167" y1="34603" x2="7833" y2="47302"/>
                        <a14:foregroundMark x1="10167" y1="27619" x2="7667" y2="57778"/>
                        <a14:foregroundMark x1="7667" y1="57778" x2="15167" y2="82063"/>
                        <a14:foregroundMark x1="15167" y1="82063" x2="26762" y2="96174"/>
                        <a14:foregroundMark x1="44641" y1="95183" x2="45363" y2="94540"/>
                        <a14:foregroundMark x1="43244" y1="96426" x2="44460" y2="95344"/>
                        <a14:backgroundMark x1="51500" y1="9206" x2="52167" y2="9841"/>
                        <a14:backgroundMark x1="44500" y1="99365" x2="56333" y2="79524"/>
                        <a14:backgroundMark x1="56333" y1="79524" x2="45750" y2="97460"/>
                        <a14:backgroundMark x1="45750" y1="97460" x2="45167" y2="97460"/>
                        <a14:backgroundMark x1="55500" y1="82857" x2="62417" y2="59524"/>
                        <a14:backgroundMark x1="62417" y1="59524" x2="55500" y2="84603"/>
                        <a14:backgroundMark x1="55500" y1="84603" x2="55167" y2="84762"/>
                        <a14:backgroundMark x1="58083" y1="26349" x2="48833" y2="6032"/>
                        <a14:backgroundMark x1="48833" y1="6032" x2="57083" y2="25714"/>
                        <a14:backgroundMark x1="58417" y1="21905" x2="58417" y2="21905"/>
                        <a14:backgroundMark x1="58417" y1="21905" x2="58750" y2="11111"/>
                        <a14:backgroundMark x1="45500" y1="98730" x2="24750" y2="98413"/>
                        <a14:backgroundMark x1="24750" y1="98413" x2="24167" y2="97460"/>
                        <a14:backgroundMark x1="56417" y1="21270" x2="56417" y2="17460"/>
                        <a14:backgroundMark x1="54500" y1="13016" x2="58083" y2="15556"/>
                        <a14:backgroundMark x1="59083" y1="24444" x2="47833" y2="8571"/>
                        <a14:backgroundMark x1="47833" y1="8571" x2="57083" y2="15556"/>
                        <a14:backgroundMark x1="49167" y1="7302" x2="42167" y2="317"/>
                        <a14:backgroundMark x1="50167" y1="94286" x2="51833" y2="97460"/>
                        <a14:backgroundMark x1="17833" y1="2222" x2="27833" y2="3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4" r="33813"/>
          <a:stretch/>
        </p:blipFill>
        <p:spPr bwMode="auto">
          <a:xfrm rot="20580414">
            <a:off x="645229" y="4999984"/>
            <a:ext cx="2078334" cy="177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beregimuzeum.hu/images/phocagallery/palatabla/palatbla%207.jpg">
            <a:extLst>
              <a:ext uri="{FF2B5EF4-FFF2-40B4-BE49-F238E27FC236}">
                <a16:creationId xmlns:a16="http://schemas.microsoft.com/office/drawing/2014/main" id="{C9E57C86-41D6-40A2-9BBA-E7EB945C5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0" b="83755" l="2000" r="94500">
                        <a14:foregroundMark x1="43969" y1="11493" x2="52800" y2="19308"/>
                        <a14:foregroundMark x1="43356" y1="10950" x2="43851" y2="11388"/>
                        <a14:foregroundMark x1="52800" y1="19308" x2="65676" y2="24532"/>
                        <a14:foregroundMark x1="90015" y1="39066" x2="84100" y2="59920"/>
                        <a14:foregroundMark x1="84100" y1="59920" x2="70500" y2="78162"/>
                        <a14:foregroundMark x1="70500" y1="78162" x2="30900" y2="59521"/>
                        <a14:foregroundMark x1="30900" y1="59521" x2="14000" y2="47004"/>
                        <a14:foregroundMark x1="14000" y1="47004" x2="20500" y2="21571"/>
                        <a14:foregroundMark x1="20500" y1="21571" x2="31571" y2="9269"/>
                        <a14:foregroundMark x1="21100" y1="47936" x2="4000" y2="36751"/>
                        <a14:foregroundMark x1="4000" y1="36751" x2="19000" y2="20107"/>
                        <a14:foregroundMark x1="19000" y1="20107" x2="23800" y2="17443"/>
                        <a14:foregroundMark x1="18400" y1="46738" x2="43600" y2="42610"/>
                        <a14:foregroundMark x1="43600" y1="42610" x2="63000" y2="47936"/>
                        <a14:foregroundMark x1="63000" y1="47936" x2="69700" y2="45539"/>
                        <a14:foregroundMark x1="86103" y1="36730" x2="89400" y2="50999"/>
                        <a14:foregroundMark x1="82343" y1="33382" x2="82900" y2="33688"/>
                        <a14:foregroundMark x1="65200" y1="23968" x2="80816" y2="32544"/>
                        <a14:foregroundMark x1="82900" y1="33688" x2="62800" y2="31292"/>
                        <a14:foregroundMark x1="62800" y1="31292" x2="66100" y2="25300"/>
                        <a14:foregroundMark x1="83000" y1="36751" x2="84100" y2="36751"/>
                        <a14:foregroundMark x1="30000" y1="11984" x2="32900" y2="11318"/>
                        <a14:foregroundMark x1="43700" y1="14647" x2="45800" y2="17577"/>
                        <a14:foregroundMark x1="44400" y1="17577" x2="37600" y2="14514"/>
                        <a14:foregroundMark x1="42800" y1="14381" x2="34400" y2="12117"/>
                        <a14:foregroundMark x1="41300" y1="12117" x2="34400" y2="8921"/>
                        <a14:foregroundMark x1="35300" y1="10120" x2="40200" y2="10253"/>
                        <a14:foregroundMark x1="39900" y1="10652" x2="35200" y2="8389"/>
                        <a14:foregroundMark x1="40600" y1="10652" x2="37800" y2="8921"/>
                        <a14:foregroundMark x1="39400" y1="10120" x2="40200" y2="10120"/>
                        <a14:foregroundMark x1="37800" y1="9854" x2="40600" y2="10519"/>
                        <a14:foregroundMark x1="84623" y1="35020" x2="87100" y2="35952"/>
                        <a14:foregroundMark x1="82500" y1="34221" x2="84623" y2="35020"/>
                        <a14:foregroundMark x1="15300" y1="48336" x2="7600" y2="43409"/>
                        <a14:foregroundMark x1="6600" y1="44607" x2="4200" y2="39414"/>
                        <a14:foregroundMark x1="79939" y1="70001" x2="80400" y2="69640"/>
                        <a14:foregroundMark x1="79038" y1="70706" x2="79695" y2="70192"/>
                        <a14:foregroundMark x1="65042" y1="81663" x2="79038" y2="70706"/>
                        <a14:foregroundMark x1="91915" y1="50067" x2="94500" y2="45672"/>
                        <a14:foregroundMark x1="91602" y1="50599" x2="91915" y2="50067"/>
                        <a14:foregroundMark x1="90740" y1="52064" x2="91602" y2="50599"/>
                        <a14:foregroundMark x1="90114" y1="53129" x2="90740" y2="52064"/>
                        <a14:foregroundMark x1="86799" y1="58763" x2="90114" y2="53129"/>
                        <a14:foregroundMark x1="80400" y1="69640" x2="85734" y2="60574"/>
                        <a14:foregroundMark x1="94100" y1="45672" x2="87400" y2="55792"/>
                        <a14:foregroundMark x1="90962" y1="53129" x2="66400" y2="81491"/>
                        <a14:foregroundMark x1="92000" y1="51931" x2="90962" y2="53129"/>
                        <a14:foregroundMark x1="67019" y1="81593" x2="77800" y2="71638"/>
                        <a14:foregroundMark x1="67773" y1="81567" x2="82200" y2="66711"/>
                        <a14:foregroundMark x1="82200" y1="66711" x2="81200" y2="69374"/>
                        <a14:foregroundMark x1="78406" y1="72092" x2="65741" y2="81638"/>
                        <a14:foregroundMark x1="80600" y1="70439" x2="80216" y2="70728"/>
                        <a14:foregroundMark x1="69299" y1="81514" x2="78700" y2="70972"/>
                        <a14:foregroundMark x1="74651" y1="76298" x2="76450" y2="74762"/>
                        <a14:foregroundMark x1="68510" y1="81541" x2="74651" y2="76298"/>
                        <a14:foregroundMark x1="76294" y1="77097" x2="76708" y2="76694"/>
                        <a14:foregroundMark x1="75472" y1="77896" x2="76294" y2="77097"/>
                        <a14:foregroundMark x1="71500" y1="81758" x2="75472" y2="77896"/>
                        <a14:foregroundMark x1="2000" y1="35952" x2="6300" y2="41811"/>
                        <a14:foregroundMark x1="6600" y1="42610" x2="7600" y2="43808"/>
                        <a14:foregroundMark x1="6500" y1="43409" x2="6500" y2="43409"/>
                        <a14:foregroundMark x1="6500" y1="43409" x2="6900" y2="43808"/>
                        <a14:foregroundMark x1="7100" y1="44208" x2="7100" y2="44208"/>
                        <a14:foregroundMark x1="85200" y1="61518" x2="85200" y2="61518"/>
                        <a14:foregroundMark x1="86000" y1="60186" x2="86000" y2="60186"/>
                        <a14:foregroundMark x1="86800" y1="60320" x2="86800" y2="60320"/>
                        <a14:foregroundMark x1="88300" y1="57257" x2="88300" y2="57257"/>
                        <a14:foregroundMark x1="87700" y1="58855" x2="87700" y2="58855"/>
                        <a14:foregroundMark x1="88800" y1="56458" x2="88800" y2="56458"/>
                        <a14:foregroundMark x1="89500" y1="55393" x2="89500" y2="55393"/>
                        <a14:foregroundMark x1="90600" y1="54194" x2="90600" y2="54194"/>
                        <a14:foregroundMark x1="92200" y1="51531" x2="92200" y2="51531"/>
                        <a14:foregroundMark x1="91000" y1="53129" x2="91400" y2="53129"/>
                        <a14:foregroundMark x1="92500" y1="51398" x2="92500" y2="51398"/>
                        <a14:foregroundMark x1="93400" y1="49268" x2="93400" y2="49268"/>
                        <a14:foregroundMark x1="93000" y1="50599" x2="93000" y2="50599"/>
                        <a14:foregroundMark x1="92900" y1="50732" x2="92900" y2="50732"/>
                        <a14:foregroundMark x1="92500" y1="50732" x2="92500" y2="50732"/>
                        <a14:foregroundMark x1="92900" y1="50333" x2="92900" y2="50333"/>
                        <a14:foregroundMark x1="93100" y1="49933" x2="93100" y2="49933"/>
                        <a14:foregroundMark x1="93600" y1="49001" x2="93600" y2="49001"/>
                        <a14:foregroundMark x1="93600" y1="48868" x2="93600" y2="48868"/>
                        <a14:foregroundMark x1="94500" y1="47803" x2="94500" y2="47803"/>
                        <a14:backgroundMark x1="43500" y1="9987" x2="43400" y2="9055"/>
                        <a14:backgroundMark x1="65795" y1="23034" x2="60000" y2="19574"/>
                        <a14:backgroundMark x1="95900" y1="41012" x2="87184" y2="35807"/>
                        <a14:backgroundMark x1="60000" y1="19574" x2="81400" y2="18109"/>
                        <a14:backgroundMark x1="81400" y1="18109" x2="96100" y2="35819"/>
                        <a14:backgroundMark x1="96100" y1="35819" x2="84800" y2="27696"/>
                        <a14:backgroundMark x1="92600" y1="37017" x2="82400" y2="29561"/>
                        <a14:backgroundMark x1="91700" y1="35419" x2="82400" y2="30626"/>
                        <a14:backgroundMark x1="82900" y1="31025" x2="84000" y2="31824"/>
                        <a14:backgroundMark x1="83635" y1="31761" x2="83100" y2="29827"/>
                        <a14:backgroundMark x1="85384" y1="33122" x2="83900" y2="29960"/>
                        <a14:backgroundMark x1="48100" y1="81092" x2="49500" y2="77364"/>
                        <a14:backgroundMark x1="57200" y1="81758" x2="57200" y2="81758"/>
                        <a14:backgroundMark x1="14900" y1="21039" x2="10300" y2="21305"/>
                        <a14:backgroundMark x1="27200" y1="9854" x2="17700" y2="5060"/>
                        <a14:backgroundMark x1="41550" y1="8756" x2="44700" y2="9321"/>
                        <a14:backgroundMark x1="25400" y1="5859" x2="33786" y2="7363"/>
                        <a14:backgroundMark x1="33953" y1="7788" x2="25100" y2="6525"/>
                        <a14:backgroundMark x1="44700" y1="9321" x2="41492" y2="8863"/>
                        <a14:backgroundMark x1="25100" y1="6525" x2="22400" y2="8256"/>
                        <a14:backgroundMark x1="40400" y1="6791" x2="38974" y2="8057"/>
                        <a14:backgroundMark x1="38216" y1="7621" x2="38300" y2="4261"/>
                        <a14:backgroundMark x1="35300" y1="6125" x2="38500" y2="6125"/>
                        <a14:backgroundMark x1="38099" y1="7549" x2="37500" y2="4927"/>
                        <a14:backgroundMark x1="56200" y1="17577" x2="54700" y2="16911"/>
                        <a14:backgroundMark x1="34520" y1="6432" x2="35900" y2="5726"/>
                        <a14:backgroundMark x1="33604" y1="6901" x2="34448" y2="6469"/>
                        <a14:backgroundMark x1="33300" y1="7057" x2="33592" y2="6908"/>
                        <a14:backgroundMark x1="81000" y1="30226" x2="83400" y2="31824"/>
                        <a14:backgroundMark x1="7400" y1="46471" x2="43900" y2="71904"/>
                        <a14:backgroundMark x1="23800" y1="58189" x2="18100" y2="54061"/>
                        <a14:backgroundMark x1="27700" y1="59920" x2="20500" y2="55260"/>
                        <a14:backgroundMark x1="1320" y1="38244" x2="700" y2="37683"/>
                        <a14:backgroundMark x1="6396" y1="42837" x2="5815" y2="42311"/>
                        <a14:backgroundMark x1="7891" y1="44190" x2="7542" y2="43874"/>
                        <a14:backgroundMark x1="21300" y1="56325" x2="11477" y2="47436"/>
                        <a14:backgroundMark x1="13700" y1="51664" x2="20800" y2="55260"/>
                        <a14:backgroundMark x1="28900" y1="61651" x2="31100" y2="63648"/>
                        <a14:backgroundMark x1="48600" y1="76032" x2="49000" y2="74967"/>
                        <a14:backgroundMark x1="47800" y1="74967" x2="47200" y2="74168"/>
                        <a14:backgroundMark x1="49100" y1="76032" x2="55200" y2="80160"/>
                        <a14:backgroundMark x1="77239" y1="77279" x2="80600" y2="73502"/>
                        <a14:backgroundMark x1="71000" y1="84288" x2="75402" y2="79342"/>
                        <a14:backgroundMark x1="82801" y1="70172" x2="89100" y2="61385"/>
                        <a14:backgroundMark x1="81601" y1="71846" x2="82706" y2="70304"/>
                        <a14:backgroundMark x1="80700" y1="73103" x2="81031" y2="72641"/>
                        <a14:backgroundMark x1="90300" y1="59920" x2="93500" y2="54594"/>
                        <a14:backgroundMark x1="89600" y1="59654" x2="89800" y2="59121"/>
                        <a14:backgroundMark x1="90500" y1="58455" x2="90500" y2="58455"/>
                        <a14:backgroundMark x1="89100" y1="60852" x2="89100" y2="60852"/>
                        <a14:backgroundMark x1="88900" y1="60186" x2="88900" y2="60186"/>
                        <a14:backgroundMark x1="93400" y1="50732" x2="93400" y2="50732"/>
                        <a14:backgroundMark x1="93000" y1="50599" x2="93000" y2="50599"/>
                        <a14:backgroundMark x1="93500" y1="50067" x2="93500" y2="50067"/>
                        <a14:backgroundMark x1="86300" y1="35020" x2="86300" y2="35020"/>
                        <a14:backgroundMark x1="87985" y1="60320" x2="87200" y2="61784"/>
                        <a14:backgroundMark x1="88200" y1="59920" x2="87985" y2="60320"/>
                        <a14:backgroundMark x1="81200" y1="71105" x2="81200" y2="71105"/>
                        <a14:backgroundMark x1="80200" y1="72969" x2="80200" y2="72969"/>
                        <a14:backgroundMark x1="80700" y1="70706" x2="80700" y2="70706"/>
                        <a14:backgroundMark x1="80600" y1="71238" x2="80600" y2="71238"/>
                        <a14:backgroundMark x1="80500" y1="71105" x2="80500" y2="71105"/>
                        <a14:backgroundMark x1="77100" y1="76032" x2="77100" y2="76032"/>
                        <a14:backgroundMark x1="80500" y1="72304" x2="81400" y2="71105"/>
                        <a14:backgroundMark x1="81100" y1="71638" x2="77100" y2="77097"/>
                        <a14:backgroundMark x1="76400" y1="77097" x2="76400" y2="77097"/>
                        <a14:backgroundMark x1="76400" y1="76298" x2="76400" y2="76298"/>
                        <a14:backgroundMark x1="75900" y1="77896" x2="75900" y2="77896"/>
                        <a14:backgroundMark x1="71900" y1="83356" x2="64300" y2="83622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" t="3711" b="8275"/>
          <a:stretch/>
        </p:blipFill>
        <p:spPr bwMode="auto">
          <a:xfrm>
            <a:off x="5882619" y="5198891"/>
            <a:ext cx="2511532" cy="16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6BF015-00D8-488D-B890-04149C82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Enigma 2.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C571A6-B776-4F80-9E10-8603653D5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4097"/>
            <a:ext cx="12192000" cy="5743903"/>
          </a:xfrm>
        </p:spPr>
        <p:txBody>
          <a:bodyPr>
            <a:normAutofit/>
          </a:bodyPr>
          <a:lstStyle/>
          <a:p>
            <a:r>
              <a:rPr lang="hu-HU" sz="2400" dirty="0"/>
              <a:t>Működése és használata</a:t>
            </a:r>
          </a:p>
          <a:p>
            <a:pPr marL="0" indent="0">
              <a:buNone/>
            </a:pPr>
            <a:endParaRPr lang="hu-HU" sz="1200" dirty="0"/>
          </a:p>
          <a:p>
            <a:r>
              <a:rPr lang="hu-HU" sz="2400" dirty="0"/>
              <a:t>Tartozékok</a:t>
            </a:r>
          </a:p>
          <a:p>
            <a:pPr lvl="1"/>
            <a:r>
              <a:rPr lang="hu-HU" sz="2000" dirty="0"/>
              <a:t>írógép</a:t>
            </a:r>
          </a:p>
          <a:p>
            <a:pPr lvl="1"/>
            <a:r>
              <a:rPr lang="hu-HU" sz="2000" dirty="0"/>
              <a:t>forgó és fordító tárcsák</a:t>
            </a:r>
          </a:p>
          <a:p>
            <a:pPr lvl="1"/>
            <a:r>
              <a:rPr lang="hu-HU" sz="2000" dirty="0"/>
              <a:t>visszajelző fények</a:t>
            </a:r>
          </a:p>
          <a:p>
            <a:pPr lvl="1"/>
            <a:r>
              <a:rPr lang="hu-HU" sz="2000" dirty="0"/>
              <a:t>kapocstábla-átkötések</a:t>
            </a:r>
          </a:p>
          <a:p>
            <a:pPr lvl="1"/>
            <a:r>
              <a:rPr lang="hu-HU" sz="2000" dirty="0"/>
              <a:t>cserélhető fordító tárcsák</a:t>
            </a:r>
          </a:p>
          <a:p>
            <a:r>
              <a:rPr lang="hu-HU" sz="2400" dirty="0"/>
              <a:t>Feltörése</a:t>
            </a:r>
          </a:p>
          <a:p>
            <a:pPr lvl="1"/>
            <a:r>
              <a:rPr lang="hu-HU" sz="2000" dirty="0"/>
              <a:t>Marian </a:t>
            </a:r>
            <a:r>
              <a:rPr lang="hu-HU" sz="2000" dirty="0" err="1"/>
              <a:t>Rejewski</a:t>
            </a:r>
            <a:r>
              <a:rPr lang="hu-HU" sz="2000" dirty="0"/>
              <a:t> és csapata</a:t>
            </a:r>
          </a:p>
          <a:p>
            <a:pPr lvl="1"/>
            <a:r>
              <a:rPr lang="hu-HU" sz="2000" dirty="0"/>
              <a:t>előbbi változatok kódjának ismerete</a:t>
            </a:r>
          </a:p>
          <a:p>
            <a:pPr lvl="1"/>
            <a:r>
              <a:rPr lang="hu-HU" sz="2000" dirty="0"/>
              <a:t>ellopott kódkönyvek</a:t>
            </a:r>
          </a:p>
          <a:p>
            <a:pPr lvl="1"/>
            <a:r>
              <a:rPr lang="hu-HU" sz="2000" dirty="0"/>
              <a:t>tárcsák </a:t>
            </a:r>
            <a:r>
              <a:rPr lang="hu-HU" sz="2000" dirty="0" err="1"/>
              <a:t>huzalozásának</a:t>
            </a:r>
            <a:r>
              <a:rPr lang="hu-HU" sz="2000" dirty="0"/>
              <a:t> ismerete</a:t>
            </a:r>
          </a:p>
          <a:p>
            <a:pPr lvl="1"/>
            <a:r>
              <a:rPr lang="hu-HU" sz="2000" dirty="0"/>
              <a:t>kódolt betű ≠ eredetivel</a:t>
            </a:r>
          </a:p>
          <a:p>
            <a:pPr lvl="1"/>
            <a:r>
              <a:rPr lang="hu-HU" sz="2000" dirty="0"/>
              <a:t>parancsok ismétlődése</a:t>
            </a:r>
          </a:p>
          <a:p>
            <a:pPr lvl="1"/>
            <a:r>
              <a:rPr lang="hu-HU" sz="2000" dirty="0"/>
              <a:t>Turing bomba és egyéb kódfejtő gépek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8A4D2F1-4DAC-4FDE-9AF1-AEF7C42735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99" y="0"/>
            <a:ext cx="557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6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6C2390-3AAB-4982-83BE-8D771EEB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4097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Egykulcsos és kétkulcsos titkosítás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97862-2709-4D9E-A11A-29D14F8B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6184900" cy="541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Visszafejtéséhez szükség van a titkosítási kulcsra.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b="1" dirty="0"/>
              <a:t>Előny: </a:t>
            </a:r>
          </a:p>
          <a:p>
            <a:r>
              <a:rPr lang="hu-HU" sz="2400" dirty="0"/>
              <a:t>Kulcs nélkül nem fejthető meg az üzenet</a:t>
            </a:r>
          </a:p>
          <a:p>
            <a:pPr marL="0" indent="0">
              <a:buNone/>
            </a:pPr>
            <a:r>
              <a:rPr lang="hu-HU" sz="2400" b="1" dirty="0"/>
              <a:t>Hátrány:</a:t>
            </a:r>
          </a:p>
          <a:p>
            <a:r>
              <a:rPr lang="hu-HU" sz="2400" dirty="0"/>
              <a:t>A kulcsot el kell juttatni a címzetthez -&gt; megszerezheti a támadó.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dirty="0"/>
              <a:t>Például: </a:t>
            </a:r>
            <a:r>
              <a:rPr lang="hu-HU" dirty="0" err="1"/>
              <a:t>Polübosz</a:t>
            </a:r>
            <a:r>
              <a:rPr lang="hu-HU" dirty="0"/>
              <a:t>-rejtjel, Caesar-rejtjelezés, morzekód, stb.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67FDB2-1D75-4DF8-8776-DA304D1BB023}"/>
              </a:ext>
            </a:extLst>
          </p:cNvPr>
          <p:cNvSpPr txBox="1"/>
          <p:nvPr/>
        </p:nvSpPr>
        <p:spPr>
          <a:xfrm>
            <a:off x="2359152" y="865316"/>
            <a:ext cx="3084576" cy="41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= szimmetrikus titkosítás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1C86FA4-115A-474A-B7E8-78705C96870C}"/>
              </a:ext>
            </a:extLst>
          </p:cNvPr>
          <p:cNvSpPr txBox="1"/>
          <p:nvPr/>
        </p:nvSpPr>
        <p:spPr>
          <a:xfrm>
            <a:off x="6748274" y="865316"/>
            <a:ext cx="3084576" cy="41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= aszimmetrikus titkosítás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81EDF934-85FE-4C40-B7A5-42725B4DB7C7}"/>
              </a:ext>
            </a:extLst>
          </p:cNvPr>
          <p:cNvSpPr txBox="1">
            <a:spLocks/>
          </p:cNvSpPr>
          <p:nvPr/>
        </p:nvSpPr>
        <p:spPr>
          <a:xfrm>
            <a:off x="6096000" y="1439918"/>
            <a:ext cx="6096000" cy="54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DA6762D8-08AD-422E-9C92-8AE6F73EF5C6}"/>
              </a:ext>
            </a:extLst>
          </p:cNvPr>
          <p:cNvSpPr txBox="1">
            <a:spLocks/>
          </p:cNvSpPr>
          <p:nvPr/>
        </p:nvSpPr>
        <p:spPr>
          <a:xfrm>
            <a:off x="6096000" y="1439918"/>
            <a:ext cx="6096000" cy="54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b="1" dirty="0"/>
              <a:t>Feladat: 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hu-HU" sz="2400" dirty="0"/>
              <a:t>Zsuzsi el szeretne küldeni egy titkos üzenetet Lacinak. A dobozt le lehet lakatolni, és Zsuzsinak is és Lacinak is van egy-egy lakatja, de mindkét lakat különböző, és mindegyikhez csak egy kulcs van. </a:t>
            </a:r>
            <a:r>
              <a:rPr lang="hu-HU" sz="2400" b="1" dirty="0"/>
              <a:t>Megoldás:</a:t>
            </a:r>
            <a:r>
              <a:rPr lang="hu-HU" sz="2400" dirty="0"/>
              <a:t> ?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hu-HU" dirty="0"/>
              <a:t>Például: RSA kódolás, digitális aláírás.</a:t>
            </a:r>
          </a:p>
        </p:txBody>
      </p:sp>
      <p:pic>
        <p:nvPicPr>
          <p:cNvPr id="11" name="Kép 10" descr="A képen szöveg, képernyőkép, Betűtípus, kör látható&#10;&#10;Automatikusan generált leírás">
            <a:extLst>
              <a:ext uri="{FF2B5EF4-FFF2-40B4-BE49-F238E27FC236}">
                <a16:creationId xmlns:a16="http://schemas.microsoft.com/office/drawing/2014/main" id="{B864C296-691D-44D9-A99F-21A98D13FD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00295" y="4484539"/>
            <a:ext cx="5687410" cy="209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287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400">
              <a:srgbClr val="BFC6D3">
                <a:alpha val="70000"/>
              </a:srgbClr>
            </a:gs>
            <a:gs pos="0">
              <a:srgbClr val="E6E6E6">
                <a:alpha val="80000"/>
              </a:srgbClr>
            </a:gs>
            <a:gs pos="100000">
              <a:srgbClr val="233E6F">
                <a:alpha val="6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6BF015-00D8-488D-B890-04149C82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RSA 1.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C571A6-B776-4F80-9E10-8603653D5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12192000" cy="5418082"/>
          </a:xfrm>
        </p:spPr>
        <p:txBody>
          <a:bodyPr>
            <a:normAutofit/>
          </a:bodyPr>
          <a:lstStyle/>
          <a:p>
            <a:r>
              <a:rPr lang="hu-HU" sz="2400" dirty="0"/>
              <a:t>Keletkezése:</a:t>
            </a:r>
          </a:p>
          <a:p>
            <a:pPr lvl="1"/>
            <a:r>
              <a:rPr lang="hu-HU" sz="2000" dirty="0"/>
              <a:t>1973: </a:t>
            </a:r>
            <a:r>
              <a:rPr lang="hu-HU" sz="2000" dirty="0" err="1"/>
              <a:t>Clifford</a:t>
            </a:r>
            <a:r>
              <a:rPr lang="hu-HU" sz="2000" dirty="0"/>
              <a:t> </a:t>
            </a:r>
            <a:r>
              <a:rPr lang="hu-HU" sz="2000" dirty="0" err="1"/>
              <a:t>Cocks</a:t>
            </a:r>
            <a:r>
              <a:rPr lang="hu-HU" sz="2000" dirty="0"/>
              <a:t>: ezzel megegyező algoritmus (titokban)</a:t>
            </a:r>
          </a:p>
          <a:p>
            <a:pPr lvl="1"/>
            <a:r>
              <a:rPr lang="hu-HU" sz="2000" dirty="0"/>
              <a:t>1977:  	R - Ron </a:t>
            </a:r>
            <a:r>
              <a:rPr lang="hu-HU" sz="2000" b="1" dirty="0" err="1"/>
              <a:t>R</a:t>
            </a:r>
            <a:r>
              <a:rPr lang="hu-HU" sz="2000" dirty="0" err="1"/>
              <a:t>ivest</a:t>
            </a:r>
            <a:r>
              <a:rPr lang="hu-HU" sz="2000" dirty="0"/>
              <a:t>		S - </a:t>
            </a:r>
            <a:r>
              <a:rPr lang="hu-HU" sz="2000" dirty="0" err="1"/>
              <a:t>Adi</a:t>
            </a:r>
            <a:r>
              <a:rPr lang="hu-HU" sz="2000" dirty="0"/>
              <a:t> </a:t>
            </a:r>
            <a:r>
              <a:rPr lang="hu-HU" sz="2000" b="1" dirty="0" err="1"/>
              <a:t>S</a:t>
            </a:r>
            <a:r>
              <a:rPr lang="hu-HU" sz="2000" dirty="0" err="1"/>
              <a:t>hamir</a:t>
            </a:r>
            <a:r>
              <a:rPr lang="hu-HU" sz="2000" dirty="0"/>
              <a:t>		A – Len </a:t>
            </a:r>
            <a:r>
              <a:rPr lang="hu-HU" sz="2000" b="1" dirty="0" err="1"/>
              <a:t>A</a:t>
            </a:r>
            <a:r>
              <a:rPr lang="hu-HU" sz="2000" dirty="0" err="1"/>
              <a:t>dleman</a:t>
            </a:r>
            <a:endParaRPr lang="hu-HU" sz="2000" dirty="0"/>
          </a:p>
          <a:p>
            <a:pPr lvl="1"/>
            <a:r>
              <a:rPr lang="hu-HU" sz="2000" dirty="0"/>
              <a:t>1997: </a:t>
            </a:r>
            <a:r>
              <a:rPr lang="hu-HU" sz="2000" dirty="0" err="1"/>
              <a:t>Clifford</a:t>
            </a:r>
            <a:r>
              <a:rPr lang="hu-HU" sz="2000" dirty="0"/>
              <a:t> </a:t>
            </a:r>
            <a:r>
              <a:rPr lang="hu-HU" sz="2000" dirty="0" err="1"/>
              <a:t>Cocks</a:t>
            </a:r>
            <a:r>
              <a:rPr lang="hu-HU" sz="2000" dirty="0"/>
              <a:t> algoritmusa nyilvánosságra kerül</a:t>
            </a:r>
          </a:p>
          <a:p>
            <a:pPr lvl="1"/>
            <a:endParaRPr lang="hu-HU" sz="2000" dirty="0"/>
          </a:p>
          <a:p>
            <a:r>
              <a:rPr lang="hu-HU" sz="2400" dirty="0"/>
              <a:t>Működése</a:t>
            </a:r>
          </a:p>
          <a:p>
            <a:pPr lvl="1"/>
            <a:r>
              <a:rPr lang="hu-HU" sz="2000" dirty="0"/>
              <a:t>kétkulcsos titkosítás</a:t>
            </a:r>
          </a:p>
          <a:p>
            <a:pPr lvl="1"/>
            <a:r>
              <a:rPr lang="hu-HU" sz="2000" dirty="0"/>
              <a:t>Alapötlete: 2 nagyon nagy prímszám összeszorzása -&gt; jelenlegi eszközeinkkel szinte lehetetlen visszabontani.</a:t>
            </a:r>
          </a:p>
          <a:p>
            <a:pPr lvl="1"/>
            <a:r>
              <a:rPr lang="hu-HU" sz="2000" dirty="0"/>
              <a:t>Például: p1 és p2 két 500 jegyű prímszám -&gt; n = p1 x p2 -&gt; n számról valós időben még a számítógépek sem képesek eldönteni, hogy melyik 2 prímszám szorzata</a:t>
            </a:r>
            <a:r>
              <a:rPr lang="hu-HU" sz="2400" dirty="0"/>
              <a:t>.</a:t>
            </a:r>
          </a:p>
          <a:p>
            <a:endParaRPr lang="hu-HU" sz="2400" dirty="0"/>
          </a:p>
          <a:p>
            <a:r>
              <a:rPr lang="hu-HU" sz="2400" dirty="0"/>
              <a:t>Miért biztonságos?</a:t>
            </a:r>
          </a:p>
          <a:p>
            <a:pPr lvl="1"/>
            <a:r>
              <a:rPr lang="hu-HU" sz="2000" dirty="0"/>
              <a:t>ekkora számoknál a prímfelbontás nehézkes</a:t>
            </a:r>
          </a:p>
          <a:p>
            <a:pPr lvl="1"/>
            <a:r>
              <a:rPr lang="hu-HU" sz="2000" dirty="0"/>
              <a:t>AZONBAN, ha kitalálnak egy gyors prímfelbontási módszert -&gt; feltörhető</a:t>
            </a:r>
          </a:p>
        </p:txBody>
      </p:sp>
    </p:spTree>
    <p:extLst>
      <p:ext uri="{BB962C8B-B14F-4D97-AF65-F5344CB8AC3E}">
        <p14:creationId xmlns:p14="http://schemas.microsoft.com/office/powerpoint/2010/main" val="92649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400">
              <a:srgbClr val="BFC6D3">
                <a:alpha val="70000"/>
              </a:srgbClr>
            </a:gs>
            <a:gs pos="0">
              <a:srgbClr val="E6E6E6">
                <a:alpha val="80000"/>
              </a:srgbClr>
            </a:gs>
            <a:gs pos="100000">
              <a:srgbClr val="233E6F">
                <a:alpha val="6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6BF015-00D8-488D-B890-04149C82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RSA 2.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C571A6-B776-4F80-9E10-8603653D5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4097"/>
            <a:ext cx="12712700" cy="5743903"/>
          </a:xfrm>
        </p:spPr>
        <p:txBody>
          <a:bodyPr>
            <a:normAutofit/>
          </a:bodyPr>
          <a:lstStyle/>
          <a:p>
            <a:r>
              <a:rPr lang="hu-HU" sz="2400" dirty="0"/>
              <a:t>2 nagy prímszám keresése</a:t>
            </a:r>
          </a:p>
          <a:p>
            <a:pPr lvl="1"/>
            <a:r>
              <a:rPr lang="hu-HU" sz="2400" dirty="0"/>
              <a:t>Kis-Fermat tétel -&gt; többszázjegyű számokról is eldönthető, hogy prímszám-e (nagy valószínűséggel).</a:t>
            </a:r>
          </a:p>
          <a:p>
            <a:pPr lvl="1"/>
            <a:r>
              <a:rPr lang="hu-HU" sz="2400" dirty="0"/>
              <a:t>Ha egy </a:t>
            </a:r>
            <a:r>
              <a:rPr lang="hu-HU" sz="2400" dirty="0">
                <a:solidFill>
                  <a:prstClr val="black"/>
                </a:solidFill>
              </a:rPr>
              <a:t>y</a:t>
            </a:r>
            <a:r>
              <a:rPr lang="hu-HU" sz="2400" baseline="30000" dirty="0">
                <a:solidFill>
                  <a:prstClr val="black"/>
                </a:solidFill>
              </a:rPr>
              <a:t>x-1</a:t>
            </a:r>
            <a:r>
              <a:rPr lang="hu-HU" sz="2400" dirty="0">
                <a:solidFill>
                  <a:prstClr val="black"/>
                </a:solidFill>
              </a:rPr>
              <a:t>-1</a:t>
            </a:r>
            <a:r>
              <a:rPr lang="hu-HU" sz="2400" dirty="0"/>
              <a:t>, x és y pozitív egészek -&gt; x nagyon sok esetben prím</a:t>
            </a:r>
          </a:p>
          <a:p>
            <a:pPr lvl="1"/>
            <a:r>
              <a:rPr lang="hu-HU" sz="2400" dirty="0"/>
              <a:t>Tehát sok esetben elég 2 ilyen p1 és p2-t találni.</a:t>
            </a:r>
          </a:p>
          <a:p>
            <a:endParaRPr lang="hu-HU" sz="2400" dirty="0"/>
          </a:p>
          <a:p>
            <a:r>
              <a:rPr lang="hu-HU" sz="2400" dirty="0"/>
              <a:t>Példa kis számokkal:</a:t>
            </a:r>
          </a:p>
          <a:p>
            <a:endParaRPr lang="hu-HU" sz="2400" dirty="0"/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1FE142C9-7873-4CA1-BDD5-9C300F4642DA}"/>
              </a:ext>
            </a:extLst>
          </p:cNvPr>
          <p:cNvSpPr txBox="1">
            <a:spLocks/>
          </p:cNvSpPr>
          <p:nvPr/>
        </p:nvSpPr>
        <p:spPr>
          <a:xfrm>
            <a:off x="428766" y="3859142"/>
            <a:ext cx="4778233" cy="266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/>
              <a:t>Nyilvános kulcs (</a:t>
            </a:r>
            <a:r>
              <a:rPr lang="hu-HU" dirty="0" err="1"/>
              <a:t>n,e</a:t>
            </a:r>
            <a:r>
              <a:rPr lang="hu-HU" dirty="0"/>
              <a:t>)=33,7</a:t>
            </a:r>
          </a:p>
          <a:p>
            <a:pPr marL="342900" indent="-342900"/>
            <a:r>
              <a:rPr lang="hu-HU" dirty="0"/>
              <a:t>A=1, B=2, C=3….</a:t>
            </a:r>
          </a:p>
          <a:p>
            <a:pPr marL="342900" indent="-342900"/>
            <a:r>
              <a:rPr lang="hu-HU" dirty="0"/>
              <a:t>X= O = 15</a:t>
            </a:r>
          </a:p>
          <a:p>
            <a:pPr marL="342900" indent="-342900"/>
            <a:r>
              <a:rPr lang="hu-HU" dirty="0"/>
              <a:t>157=170859375</a:t>
            </a:r>
          </a:p>
          <a:p>
            <a:pPr marL="342900" indent="-342900"/>
            <a:r>
              <a:rPr lang="hu-HU" dirty="0"/>
              <a:t>170859375%33=27</a:t>
            </a:r>
          </a:p>
          <a:p>
            <a:endParaRPr lang="hu-HU" dirty="0"/>
          </a:p>
          <a:p>
            <a:endParaRPr lang="hu-HU" baseline="30000" dirty="0"/>
          </a:p>
          <a:p>
            <a:pPr marL="514350" indent="-514350">
              <a:buFont typeface="+mj-lt"/>
              <a:buAutoNum type="arabicPeriod"/>
            </a:pPr>
            <a:endParaRPr lang="hu-HU" dirty="0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D389653A-A422-4800-9399-5D8CD0A021B3}"/>
              </a:ext>
            </a:extLst>
          </p:cNvPr>
          <p:cNvSpPr txBox="1">
            <a:spLocks/>
          </p:cNvSpPr>
          <p:nvPr/>
        </p:nvSpPr>
        <p:spPr>
          <a:xfrm>
            <a:off x="3988383" y="3859142"/>
            <a:ext cx="4644000" cy="266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Titkos kulcs (</a:t>
            </a:r>
            <a:r>
              <a:rPr lang="hu-HU" dirty="0" err="1"/>
              <a:t>n,d</a:t>
            </a:r>
            <a:r>
              <a:rPr lang="hu-HU" dirty="0"/>
              <a:t>)=33,3</a:t>
            </a:r>
          </a:p>
          <a:p>
            <a:pPr marL="342900" indent="-342900"/>
            <a:r>
              <a:rPr lang="hu-HU" dirty="0"/>
              <a:t>Y=27</a:t>
            </a:r>
          </a:p>
          <a:p>
            <a:pPr marL="342900" indent="-342900"/>
            <a:r>
              <a:rPr lang="hu-HU" dirty="0"/>
              <a:t>273=19683</a:t>
            </a:r>
          </a:p>
          <a:p>
            <a:pPr marL="342900" indent="-342900"/>
            <a:r>
              <a:rPr lang="hu-HU" dirty="0"/>
              <a:t>19683%33=15</a:t>
            </a:r>
          </a:p>
          <a:p>
            <a:pPr marL="342900" indent="-342900"/>
            <a:r>
              <a:rPr lang="hu-HU" dirty="0"/>
              <a:t>15=O</a:t>
            </a:r>
          </a:p>
          <a:p>
            <a:endParaRPr lang="hu-HU" baseline="30000" dirty="0"/>
          </a:p>
          <a:p>
            <a:pPr marL="514350" indent="-514350">
              <a:buFont typeface="+mj-lt"/>
              <a:buAutoNum type="arabicPeriod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050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5946AE-191A-4BF3-B30C-F570C67A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Digitális aláírás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2E7BF8-8EB8-4F54-85F4-D596DB9F3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3500"/>
            <a:ext cx="12192000" cy="552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Kétkulcsos titkosítás, egy magán + egy nyilvános kulcs.</a:t>
            </a:r>
          </a:p>
          <a:p>
            <a:r>
              <a:rPr lang="hu-HU" dirty="0"/>
              <a:t>Digitális tanúsítvány: kulcspár + a dokumentum tartalma + aláíró személyazonossága.</a:t>
            </a:r>
          </a:p>
          <a:p>
            <a:r>
              <a:rPr lang="hu-HU" dirty="0"/>
              <a:t>Története:</a:t>
            </a:r>
          </a:p>
          <a:p>
            <a:pPr lvl="1"/>
            <a:r>
              <a:rPr lang="pt-BR" sz="2000" dirty="0"/>
              <a:t>1989</a:t>
            </a:r>
            <a:r>
              <a:rPr lang="hu-HU" sz="2000" dirty="0"/>
              <a:t>:</a:t>
            </a:r>
            <a:r>
              <a:rPr lang="pt-BR" sz="2000" dirty="0"/>
              <a:t> Lotus Notes 1.0</a:t>
            </a:r>
          </a:p>
          <a:p>
            <a:pPr lvl="1"/>
            <a:r>
              <a:rPr lang="pt-BR" sz="2000" dirty="0"/>
              <a:t>2016. július 1</a:t>
            </a:r>
            <a:r>
              <a:rPr lang="hu-HU" sz="2000" dirty="0"/>
              <a:t>.:</a:t>
            </a:r>
            <a:r>
              <a:rPr lang="pt-BR" sz="2000" dirty="0"/>
              <a:t> eIDAS</a:t>
            </a:r>
            <a:endParaRPr lang="hu-HU" sz="2000" dirty="0"/>
          </a:p>
          <a:p>
            <a:r>
              <a:rPr lang="hu-HU" dirty="0"/>
              <a:t>Hagyományos aláírás?</a:t>
            </a:r>
          </a:p>
          <a:p>
            <a:pPr lvl="1"/>
            <a:r>
              <a:rPr lang="hu-HU" sz="2000" dirty="0"/>
              <a:t>gyakorlással lemásolható</a:t>
            </a:r>
          </a:p>
          <a:p>
            <a:pPr lvl="1"/>
            <a:r>
              <a:rPr lang="hu-HU" sz="2000" dirty="0"/>
              <a:t>átvihető másik dokumentumra</a:t>
            </a:r>
          </a:p>
          <a:p>
            <a:pPr lvl="1"/>
            <a:r>
              <a:rPr lang="hu-HU" sz="2000" dirty="0"/>
              <a:t>nem igazolja a tartalmat</a:t>
            </a:r>
          </a:p>
          <a:p>
            <a:pPr lvl="0"/>
            <a:r>
              <a:rPr lang="hu-HU" dirty="0">
                <a:solidFill>
                  <a:prstClr val="black"/>
                </a:solidFill>
              </a:rPr>
              <a:t>További előnyei:</a:t>
            </a:r>
            <a:endParaRPr lang="hu-HU" dirty="0"/>
          </a:p>
          <a:p>
            <a:pPr lvl="1"/>
            <a:r>
              <a:rPr lang="hu-HU" sz="2000" dirty="0"/>
              <a:t>hamisítás csak a titkos kulccsal</a:t>
            </a:r>
          </a:p>
          <a:p>
            <a:pPr lvl="1"/>
            <a:r>
              <a:rPr lang="hu-HU" sz="2000" dirty="0"/>
              <a:t>letagadhatatlan</a:t>
            </a:r>
          </a:p>
          <a:p>
            <a:pPr lvl="0"/>
            <a:r>
              <a:rPr lang="hu-HU" dirty="0">
                <a:solidFill>
                  <a:prstClr val="black"/>
                </a:solidFill>
              </a:rPr>
              <a:t>Használata:</a:t>
            </a:r>
          </a:p>
          <a:p>
            <a:pPr lvl="1"/>
            <a:r>
              <a:rPr lang="hu-HU" sz="2000" dirty="0"/>
              <a:t>elektronikus számlázás és üzenetek</a:t>
            </a:r>
          </a:p>
          <a:p>
            <a:pPr lvl="1"/>
            <a:r>
              <a:rPr lang="hu-HU" sz="2000" dirty="0"/>
              <a:t>dokumentumkezelés, szerződéskötés, ...</a:t>
            </a:r>
          </a:p>
        </p:txBody>
      </p:sp>
      <p:pic>
        <p:nvPicPr>
          <p:cNvPr id="5" name="Picture 2" descr="Mi is az az elektronikus aláírás? - IT café Mérleg / Tech cikk">
            <a:extLst>
              <a:ext uri="{FF2B5EF4-FFF2-40B4-BE49-F238E27FC236}">
                <a16:creationId xmlns:a16="http://schemas.microsoft.com/office/drawing/2014/main" id="{DA455018-7345-4657-A477-D637B19D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02" y="2272155"/>
            <a:ext cx="5988583" cy="41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efore Lotus Notes 1.0: it's project, the beginning | Angioni's Blog">
            <a:extLst>
              <a:ext uri="{FF2B5EF4-FFF2-40B4-BE49-F238E27FC236}">
                <a16:creationId xmlns:a16="http://schemas.microsoft.com/office/drawing/2014/main" id="{854162F9-8037-4FB4-AD89-8B9F61C6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91" y="2418069"/>
            <a:ext cx="5572621" cy="34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5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1E6334-8EF1-4B4F-B179-1CEAC6A5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111" y="-327377"/>
            <a:ext cx="7845778" cy="1467556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solidFill>
                  <a:srgbClr val="FFFFE9"/>
                </a:solidFill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26511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CC"/>
            </a:gs>
            <a:gs pos="100000">
              <a:srgbClr val="F2BB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37279E91-E125-443D-8E30-0C0F68BE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80113" cy="1114425"/>
          </a:xfrm>
        </p:spPr>
        <p:txBody>
          <a:bodyPr/>
          <a:lstStyle/>
          <a:p>
            <a:r>
              <a:rPr lang="hu-HU" b="1" dirty="0"/>
              <a:t>Keveréses titkosítás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49CC3DA2-B696-4C2F-8830-18535561B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863"/>
            <a:ext cx="12192000" cy="5418137"/>
          </a:xfrm>
        </p:spPr>
        <p:txBody>
          <a:bodyPr>
            <a:normAutofit/>
          </a:bodyPr>
          <a:lstStyle/>
          <a:p>
            <a:pPr lvl="0"/>
            <a:r>
              <a:rPr lang="hu-HU" sz="2800" dirty="0"/>
              <a:t>1. titkosítási módszer</a:t>
            </a:r>
          </a:p>
          <a:p>
            <a:pPr lvl="1"/>
            <a:r>
              <a:rPr lang="hu-HU" sz="2400" dirty="0"/>
              <a:t>betűk megtartják eredeti jelentésüket</a:t>
            </a:r>
          </a:p>
          <a:p>
            <a:pPr lvl="1"/>
            <a:r>
              <a:rPr lang="hu-HU" sz="2400" dirty="0"/>
              <a:t>egy szabályrendszer alapján rendezik át őket</a:t>
            </a:r>
          </a:p>
          <a:p>
            <a:pPr lvl="0"/>
            <a:r>
              <a:rPr lang="hu-HU" sz="2800" dirty="0"/>
              <a:t>Hosszabb szöveg -&gt; nehezebben megfejthető</a:t>
            </a:r>
          </a:p>
          <a:p>
            <a:r>
              <a:rPr lang="hu-HU" sz="2800" dirty="0"/>
              <a:t>Például: fésűs módszer, </a:t>
            </a:r>
            <a:r>
              <a:rPr lang="hu-HU" sz="2800" dirty="0" err="1"/>
              <a:t>szkütalé</a:t>
            </a:r>
            <a:r>
              <a:rPr lang="hu-HU" sz="2800" dirty="0"/>
              <a:t>, titkos rács…</a:t>
            </a: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837FBBB8-924A-4922-94B0-1B612B406BCB}"/>
              </a:ext>
            </a:extLst>
          </p:cNvPr>
          <p:cNvCxnSpPr>
            <a:cxnSpLocks/>
          </p:cNvCxnSpPr>
          <p:nvPr/>
        </p:nvCxnSpPr>
        <p:spPr>
          <a:xfrm>
            <a:off x="1957220" y="3743697"/>
            <a:ext cx="1032836" cy="141943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C8F87289-23EE-41DC-B93D-48F595CD6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12" y="4293766"/>
            <a:ext cx="8807418" cy="17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CC"/>
            </a:gs>
            <a:gs pos="100000">
              <a:srgbClr val="F2BB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B47BDD-F4CB-4422-B6C8-9F062848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Szkütalé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F8CF3B-C977-4167-870F-DAC600B46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12509500" cy="541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Ókori mechanikus kriptográfiai eszköz, keveréses titkosítási módszer.</a:t>
            </a:r>
          </a:p>
          <a:p>
            <a:r>
              <a:rPr lang="hu-HU" sz="2800" dirty="0"/>
              <a:t>Kr. e. VII. századtól, hellén városállamok</a:t>
            </a:r>
          </a:p>
          <a:p>
            <a:r>
              <a:rPr lang="hu-HU" sz="2800" b="1" dirty="0"/>
              <a:t>Eszközök: </a:t>
            </a:r>
            <a:r>
              <a:rPr lang="hu-HU" sz="2800" dirty="0"/>
              <a:t>egy szöveget tartalmazó szalag + egy megfelelő átmérőjű henger.</a:t>
            </a:r>
          </a:p>
          <a:p>
            <a:r>
              <a:rPr lang="hu-HU" sz="2800" b="1" dirty="0"/>
              <a:t>Módszer: </a:t>
            </a:r>
            <a:r>
              <a:rPr lang="hu-HU" sz="2800" dirty="0"/>
              <a:t>a bőrszíj hengerre csavarása -&gt; írás -&gt;  lecsavarás, elküldés -&gt; dekódolás.</a:t>
            </a:r>
          </a:p>
          <a:p>
            <a:r>
              <a:rPr lang="hu-HU" sz="2800" b="1" dirty="0"/>
              <a:t>Kulcs: </a:t>
            </a:r>
            <a:r>
              <a:rPr lang="hu-HU" sz="2800" dirty="0"/>
              <a:t>a rúd átmérője.</a:t>
            </a:r>
          </a:p>
          <a:p>
            <a:r>
              <a:rPr lang="hu-HU" sz="2800" b="1" dirty="0"/>
              <a:t>Kombinálhatóság:</a:t>
            </a:r>
          </a:p>
          <a:p>
            <a:pPr lvl="1"/>
            <a:r>
              <a:rPr lang="hu-HU" sz="2400" dirty="0"/>
              <a:t>Caesar rejtjelezés,</a:t>
            </a:r>
          </a:p>
          <a:p>
            <a:pPr lvl="1"/>
            <a:r>
              <a:rPr lang="hu-HU" sz="2400" dirty="0" err="1"/>
              <a:t>Atbas</a:t>
            </a:r>
            <a:r>
              <a:rPr lang="hu-HU" sz="2400" dirty="0"/>
              <a:t>,</a:t>
            </a:r>
          </a:p>
          <a:p>
            <a:pPr lvl="1"/>
            <a:r>
              <a:rPr lang="hu-HU" sz="2400" dirty="0"/>
              <a:t>szabálytalan behelyettesítési módszerek,</a:t>
            </a:r>
          </a:p>
          <a:p>
            <a:pPr lvl="1"/>
            <a:r>
              <a:rPr lang="hu-HU" sz="2400" dirty="0"/>
              <a:t>…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3A4E21-3543-447A-ADFB-D54D2C36F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804658"/>
            <a:ext cx="4648530" cy="26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CC"/>
            </a:gs>
            <a:gs pos="100000">
              <a:srgbClr val="F2BB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129158-F824-4F84-B00E-852917CDE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Titkos rács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82B068-26D1-4140-85F9-D6153E7BF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918"/>
            <a:ext cx="7046976" cy="541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Ókori keveréses kriptográfiai módszer.</a:t>
            </a:r>
          </a:p>
          <a:p>
            <a:r>
              <a:rPr lang="hu-HU" sz="2400" b="1" dirty="0"/>
              <a:t>Eszközök: </a:t>
            </a:r>
            <a:r>
              <a:rPr lang="hu-HU" sz="2400" dirty="0"/>
              <a:t>egy lyukas négyzetrács + titkosított üzenet.</a:t>
            </a:r>
          </a:p>
          <a:p>
            <a:r>
              <a:rPr lang="hu-HU" sz="2400" b="1" dirty="0"/>
              <a:t>Módszer: </a:t>
            </a:r>
            <a:r>
              <a:rPr lang="hu-HU" sz="2400" dirty="0"/>
              <a:t>négyzetrács ráhelyezése egy lapra -&gt; üzenet beírása -&gt;  maradék betűk feltöltése.</a:t>
            </a:r>
          </a:p>
          <a:p>
            <a:r>
              <a:rPr lang="hu-HU" sz="2400" b="1" dirty="0"/>
              <a:t>Változat: </a:t>
            </a:r>
            <a:r>
              <a:rPr lang="hu-HU" sz="2400" dirty="0" err="1"/>
              <a:t>forgatásos</a:t>
            </a:r>
            <a:r>
              <a:rPr lang="hu-HU" sz="2400" dirty="0"/>
              <a:t> -&gt; négyzet alakú táblázat.</a:t>
            </a:r>
          </a:p>
          <a:p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Előny: rács nélkül lehetetlen megfejteni.</a:t>
            </a:r>
          </a:p>
          <a:p>
            <a:r>
              <a:rPr lang="hu-HU" sz="2400" dirty="0"/>
              <a:t>Hátrány: nehézkesség, lemásolható.</a:t>
            </a:r>
          </a:p>
          <a:p>
            <a:endParaRPr lang="hu-HU" sz="2400" dirty="0"/>
          </a:p>
          <a:p>
            <a:endParaRPr lang="hu-HU" sz="24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02EAC9A-1E55-48E8-98BB-5BAD542C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702" y="755904"/>
            <a:ext cx="4797720" cy="4388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8CBF5D0-2CF3-465E-86EE-FA871ECE7B73}"/>
              </a:ext>
            </a:extLst>
          </p:cNvPr>
          <p:cNvSpPr txBox="1"/>
          <p:nvPr/>
        </p:nvSpPr>
        <p:spPr>
          <a:xfrm>
            <a:off x="7149105" y="5324042"/>
            <a:ext cx="344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Megoldás</a:t>
            </a:r>
            <a:r>
              <a:rPr lang="hu-HU" sz="2000" b="1" dirty="0"/>
              <a:t>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A4ED989-CA12-4C47-91BD-C5532622E6F2}"/>
              </a:ext>
            </a:extLst>
          </p:cNvPr>
          <p:cNvSpPr txBox="1"/>
          <p:nvPr/>
        </p:nvSpPr>
        <p:spPr>
          <a:xfrm>
            <a:off x="8871579" y="5324041"/>
            <a:ext cx="3444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keveréses titkosítás</a:t>
            </a:r>
          </a:p>
        </p:txBody>
      </p:sp>
    </p:spTree>
    <p:extLst>
      <p:ext uri="{BB962C8B-B14F-4D97-AF65-F5344CB8AC3E}">
        <p14:creationId xmlns:p14="http://schemas.microsoft.com/office/powerpoint/2010/main" val="80253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CC"/>
            </a:gs>
            <a:gs pos="100000">
              <a:srgbClr val="F2BB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4727F3-8E50-40CA-8793-16E7610A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44384" cy="1114097"/>
          </a:xfrm>
        </p:spPr>
        <p:txBody>
          <a:bodyPr>
            <a:normAutofit/>
          </a:bodyPr>
          <a:lstStyle/>
          <a:p>
            <a:r>
              <a:rPr lang="hu-HU" dirty="0"/>
              <a:t>Verne Gyula: Sándor Mátyás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DFA25EB-BD9A-49F7-8405-9792A40D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863"/>
            <a:ext cx="7388352" cy="5418137"/>
          </a:xfrm>
        </p:spPr>
        <p:txBody>
          <a:bodyPr>
            <a:normAutofit/>
          </a:bodyPr>
          <a:lstStyle/>
          <a:p>
            <a:r>
              <a:rPr lang="hu-HU" sz="2800" dirty="0"/>
              <a:t>A híres Verne regényben is ilyen módszerrel történt a titkosítás.</a:t>
            </a:r>
          </a:p>
          <a:p>
            <a:endParaRPr lang="hu-HU" sz="2400" dirty="0"/>
          </a:p>
          <a:p>
            <a:r>
              <a:rPr lang="hu-HU" sz="2800" dirty="0"/>
              <a:t>A </a:t>
            </a:r>
            <a:r>
              <a:rPr lang="hu-HU" sz="2800" dirty="0" err="1"/>
              <a:t>regénybeli</a:t>
            </a:r>
            <a:r>
              <a:rPr lang="hu-HU" sz="2800" dirty="0"/>
              <a:t> negatív szereplőknek a rács lemásolásával sikerült megfejteniük a kódot.</a:t>
            </a:r>
          </a:p>
          <a:p>
            <a:endParaRPr lang="hu-HU" sz="2400" dirty="0"/>
          </a:p>
        </p:txBody>
      </p:sp>
      <p:pic>
        <p:nvPicPr>
          <p:cNvPr id="6" name="Picture 4" descr="Színezett portréja, 1892">
            <a:extLst>
              <a:ext uri="{FF2B5EF4-FFF2-40B4-BE49-F238E27FC236}">
                <a16:creationId xmlns:a16="http://schemas.microsoft.com/office/drawing/2014/main" id="{4B78EFB3-762A-4536-B161-A0D1DE1D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563035"/>
            <a:ext cx="2208276" cy="30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niha Sándor Mátyás (Jules Verne) | Panta Rhei">
            <a:extLst>
              <a:ext uri="{FF2B5EF4-FFF2-40B4-BE49-F238E27FC236}">
                <a16:creationId xmlns:a16="http://schemas.microsoft.com/office/drawing/2014/main" id="{4E636BEF-4E24-4141-9D4B-0224D1D0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381" y="242225"/>
            <a:ext cx="4148587" cy="632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6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E6E6"/>
            </a:gs>
            <a:gs pos="100000">
              <a:srgbClr val="FF85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8475B7-BE3B-4B04-94B0-3C84D4A6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25056" cy="1114097"/>
          </a:xfrm>
        </p:spPr>
        <p:txBody>
          <a:bodyPr>
            <a:normAutofit/>
          </a:bodyPr>
          <a:lstStyle/>
          <a:p>
            <a:r>
              <a:rPr lang="hu-HU" dirty="0" err="1"/>
              <a:t>Monoalfabetikus</a:t>
            </a:r>
            <a:r>
              <a:rPr lang="hu-HU" dirty="0"/>
              <a:t> kódok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7A9FE0-CF6D-4540-ABEF-7BA974523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Az üzenet titkosításához egy fajta kódábécét használnak.</a:t>
            </a:r>
          </a:p>
          <a:p>
            <a:pPr lvl="1"/>
            <a:r>
              <a:rPr lang="hu-HU" sz="2400" dirty="0"/>
              <a:t>Bonyolultabbak, mint a keveréses titkosítások.</a:t>
            </a:r>
          </a:p>
          <a:p>
            <a:pPr lvl="1"/>
            <a:endParaRPr lang="hu-HU" sz="2400" dirty="0"/>
          </a:p>
          <a:p>
            <a:pPr marL="0" indent="0">
              <a:buNone/>
            </a:pPr>
            <a:r>
              <a:rPr lang="hu-HU" sz="2800" dirty="0"/>
              <a:t>Egyéb behelyettesítési módszerek:</a:t>
            </a:r>
          </a:p>
          <a:p>
            <a:pPr lvl="1"/>
            <a:r>
              <a:rPr lang="hu-HU" sz="2400" dirty="0"/>
              <a:t>14. századtól -&gt; nullitások</a:t>
            </a:r>
          </a:p>
          <a:p>
            <a:pPr lvl="2"/>
            <a:r>
              <a:rPr lang="hu-HU" sz="2000" dirty="0"/>
              <a:t>szimbólumok alkalmazása</a:t>
            </a:r>
          </a:p>
          <a:p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F9534A36-C280-4C2A-A139-2A5169154A6D}"/>
              </a:ext>
            </a:extLst>
          </p:cNvPr>
          <p:cNvSpPr txBox="1">
            <a:spLocks/>
          </p:cNvSpPr>
          <p:nvPr/>
        </p:nvSpPr>
        <p:spPr>
          <a:xfrm>
            <a:off x="0" y="697442"/>
            <a:ext cx="4711700" cy="589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 dirty="0">
                <a:latin typeface="+mn-lt"/>
                <a:ea typeface="+mn-ea"/>
                <a:cs typeface="+mn-cs"/>
              </a:rPr>
              <a:t>Behelyettesítési módszerek</a:t>
            </a:r>
          </a:p>
        </p:txBody>
      </p:sp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20E22135-A285-4B69-B864-B4DA9D1D2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2595720"/>
            <a:ext cx="6438900" cy="410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duline.hu - Közoktatás: Titkos kódok, rejtélyes üzenetek: fejezetek a  titkosítás történetéből 2.">
            <a:extLst>
              <a:ext uri="{FF2B5EF4-FFF2-40B4-BE49-F238E27FC236}">
                <a16:creationId xmlns:a16="http://schemas.microsoft.com/office/drawing/2014/main" id="{D9C559B0-12E8-4983-A875-01185029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987800"/>
            <a:ext cx="2449612" cy="271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7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E6E6"/>
            </a:gs>
            <a:gs pos="100000">
              <a:srgbClr val="FF85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784BD9-85F9-453F-94FD-509799A6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Polübiosz</a:t>
            </a:r>
            <a:r>
              <a:rPr lang="hu-HU" b="1" dirty="0"/>
              <a:t>-rejtjel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6936E9-B652-4364-AA1C-018554C80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err="1"/>
              <a:t>Monoalfabetikus</a:t>
            </a:r>
            <a:r>
              <a:rPr lang="hu-HU" sz="2400" dirty="0"/>
              <a:t> rejtjelezés, lényege, hogy a betűket táblázatba foglalták, és így kódolták.</a:t>
            </a:r>
          </a:p>
          <a:p>
            <a:pPr lvl="1"/>
            <a:r>
              <a:rPr lang="hu-HU" sz="2400" dirty="0"/>
              <a:t>Eredeti négyzet: görög abc betűi.</a:t>
            </a:r>
          </a:p>
          <a:p>
            <a:pPr lvl="1"/>
            <a:r>
              <a:rPr lang="hu-HU" sz="2400" dirty="0"/>
              <a:t>Megfelelő sor-, és oszlopszámok -&gt; betűk kódja.</a:t>
            </a:r>
          </a:p>
          <a:p>
            <a:r>
              <a:rPr lang="hu-HU" sz="2800" b="1" dirty="0"/>
              <a:t>Kulcs: </a:t>
            </a:r>
            <a:r>
              <a:rPr lang="hu-HU" sz="2800" dirty="0"/>
              <a:t>a táblázat.</a:t>
            </a:r>
          </a:p>
          <a:p>
            <a:endParaRPr lang="hu-HU" sz="2400" dirty="0"/>
          </a:p>
          <a:p>
            <a:r>
              <a:rPr lang="hu-HU" sz="2800" dirty="0"/>
              <a:t>Számos változata maradt fenn.</a:t>
            </a:r>
          </a:p>
          <a:p>
            <a:pPr lvl="1"/>
            <a:r>
              <a:rPr lang="hu-HU" sz="2400" dirty="0"/>
              <a:t>Pl.: 43 55 34 32 12 11 44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C68BA25E-C667-4BC7-BD15-2A1193DA9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848342"/>
              </p:ext>
            </p:extLst>
          </p:nvPr>
        </p:nvGraphicFramePr>
        <p:xfrm>
          <a:off x="5365750" y="3194045"/>
          <a:ext cx="3238500" cy="3412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750">
                  <a:extLst>
                    <a:ext uri="{9D8B030D-6E8A-4147-A177-3AD203B41FA5}">
                      <a16:colId xmlns:a16="http://schemas.microsoft.com/office/drawing/2014/main" val="1764791472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38852726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401814616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1920134509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3273887648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4560827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 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1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3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5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63267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A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B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C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D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E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471769"/>
                  </a:ext>
                </a:extLst>
              </a:tr>
              <a:tr h="713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2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F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G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H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I/J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799136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3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L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M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N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O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P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376212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Q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R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T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U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555117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5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B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Y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Z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457148"/>
                  </a:ext>
                </a:extLst>
              </a:tr>
            </a:tbl>
          </a:graphicData>
        </a:graphic>
      </p:graphicFrame>
      <p:pic>
        <p:nvPicPr>
          <p:cNvPr id="1028" name="Picture 4" descr="https://upload.wikimedia.org/wikipedia/commons/thumb/c/c8/Stele_des_Polybios.jpg/250px-Stele_des_Polybios.jpg">
            <a:extLst>
              <a:ext uri="{FF2B5EF4-FFF2-40B4-BE49-F238E27FC236}">
                <a16:creationId xmlns:a16="http://schemas.microsoft.com/office/drawing/2014/main" id="{2DC6DF3C-56D3-43ED-B350-D155F191F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"/>
          <a:stretch/>
        </p:blipFill>
        <p:spPr bwMode="auto">
          <a:xfrm>
            <a:off x="9863593" y="2362199"/>
            <a:ext cx="2052563" cy="4244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8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E6E6"/>
            </a:gs>
            <a:gs pos="100000">
              <a:srgbClr val="FF85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5E640306-7139-465E-9303-560B6620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86" y="3885275"/>
            <a:ext cx="5993682" cy="252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D7F3C1D-A14F-4E4D-BE9C-B448F4B0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Caesar kód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4394B1-05E0-4D23-B178-E207055BD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Az ABC betűinek valamely függvény segítségével történő átrendezésén alapuló </a:t>
            </a:r>
            <a:r>
              <a:rPr lang="hu-HU" sz="2400" dirty="0" err="1"/>
              <a:t>monoalfabetikus</a:t>
            </a:r>
            <a:r>
              <a:rPr lang="hu-HU" sz="2400" dirty="0"/>
              <a:t> rejtjelezés.</a:t>
            </a:r>
          </a:p>
          <a:p>
            <a:pPr lvl="1"/>
            <a:r>
              <a:rPr lang="hu-HU" sz="2400" dirty="0"/>
              <a:t>szabálytalan behelyettesítési módszer</a:t>
            </a:r>
          </a:p>
          <a:p>
            <a:pPr lvl="1"/>
            <a:r>
              <a:rPr lang="hu-HU" sz="2400" dirty="0"/>
              <a:t>az egyik legegyszerűbb és legáltalánosabb</a:t>
            </a:r>
          </a:p>
          <a:p>
            <a:pPr lvl="1"/>
            <a:r>
              <a:rPr lang="hu-HU" sz="2400" dirty="0"/>
              <a:t>minden betű = az abc-ben egy tőle x távolságra lévő betű</a:t>
            </a:r>
          </a:p>
          <a:p>
            <a:pPr lvl="1"/>
            <a:r>
              <a:rPr lang="hu-HU" sz="2400" dirty="0"/>
              <a:t>ma egyszerűnek tűnik &lt;-&gt; akkor olvasni is alig tudtak</a:t>
            </a:r>
          </a:p>
          <a:p>
            <a:pPr lvl="1"/>
            <a:endParaRPr lang="hu-HU" sz="2000" dirty="0"/>
          </a:p>
        </p:txBody>
      </p:sp>
      <p:pic>
        <p:nvPicPr>
          <p:cNvPr id="5" name="Picture 4" descr="https://gkaccess.com/wp-content/uploads/2020/01/Caesar_Cipher_GateKeeper_security_compliance_proximity_authentication_2fa_mfa-scaled.jpg">
            <a:extLst>
              <a:ext uri="{FF2B5EF4-FFF2-40B4-BE49-F238E27FC236}">
                <a16:creationId xmlns:a16="http://schemas.microsoft.com/office/drawing/2014/main" id="{5C636C49-6D14-4178-975D-E4539F907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367" l="5270" r="94404">
                        <a14:foregroundMark x1="20997" y1="19922" x2="30882" y2="13477"/>
                        <a14:foregroundMark x1="30882" y1="13477" x2="48652" y2="11719"/>
                        <a14:foregroundMark x1="48652" y1="11719" x2="61928" y2="12969"/>
                        <a14:foregroundMark x1="61928" y1="12969" x2="72222" y2="17773"/>
                        <a14:foregroundMark x1="72222" y1="17773" x2="84886" y2="37500"/>
                        <a14:foregroundMark x1="84886" y1="37500" x2="85948" y2="72266"/>
                        <a14:foregroundMark x1="85948" y1="72266" x2="80106" y2="79258"/>
                        <a14:foregroundMark x1="80106" y1="79258" x2="40972" y2="77969"/>
                        <a14:foregroundMark x1="40972" y1="77969" x2="25204" y2="69219"/>
                        <a14:foregroundMark x1="25204" y1="69219" x2="18668" y2="60273"/>
                        <a14:foregroundMark x1="18668" y1="60273" x2="18056" y2="34219"/>
                        <a14:foregroundMark x1="18056" y1="34219" x2="21569" y2="18125"/>
                        <a14:foregroundMark x1="37010" y1="46563" x2="36193" y2="28867"/>
                        <a14:foregroundMark x1="36193" y1="28867" x2="43301" y2="20469"/>
                        <a14:foregroundMark x1="43301" y1="20469" x2="54575" y2="22227"/>
                        <a14:foregroundMark x1="54575" y1="22227" x2="70752" y2="33867"/>
                        <a14:foregroundMark x1="70752" y1="33867" x2="75572" y2="47227"/>
                        <a14:foregroundMark x1="75572" y1="47227" x2="69281" y2="55898"/>
                        <a14:foregroundMark x1="69281" y1="55898" x2="44036" y2="60781"/>
                        <a14:foregroundMark x1="44036" y1="60781" x2="39052" y2="54922"/>
                        <a14:foregroundMark x1="39052" y1="54922" x2="39052" y2="54922"/>
                        <a14:foregroundMark x1="41258" y1="64883" x2="67974" y2="63086"/>
                        <a14:foregroundMark x1="67974" y1="63086" x2="55433" y2="65117"/>
                        <a14:foregroundMark x1="55433" y1="65117" x2="48203" y2="60938"/>
                        <a14:foregroundMark x1="48203" y1="60938" x2="46855" y2="59375"/>
                        <a14:foregroundMark x1="92770" y1="35742" x2="93709" y2="59219"/>
                        <a14:foregroundMark x1="93709" y1="59219" x2="91176" y2="42578"/>
                        <a14:foregroundMark x1="91176" y1="42578" x2="89992" y2="39453"/>
                        <a14:foregroundMark x1="8007" y1="40898" x2="5025" y2="48086"/>
                        <a14:foregroundMark x1="5025" y1="48086" x2="5351" y2="55195"/>
                        <a14:foregroundMark x1="5351" y1="55195" x2="7067" y2="60078"/>
                        <a14:foregroundMark x1="6495" y1="39805" x2="6127" y2="52461"/>
                        <a14:foregroundMark x1="94444" y1="43555" x2="94444" y2="57617"/>
                        <a14:foregroundMark x1="92770" y1="48164" x2="93342" y2="48906"/>
                        <a14:foregroundMark x1="93342" y1="48906" x2="93342" y2="48906"/>
                        <a14:foregroundMark x1="94077" y1="48906" x2="94077" y2="48906"/>
                        <a14:foregroundMark x1="47590" y1="91367" x2="47590" y2="91367"/>
                        <a14:foregroundMark x1="47590" y1="91367" x2="47590" y2="91367"/>
                        <a14:foregroundMark x1="47590" y1="89609" x2="63031" y2="88906"/>
                        <a14:foregroundMark x1="63031" y1="88906" x2="63031" y2="88906"/>
                        <a14:foregroundMark x1="64869" y1="88164" x2="41258" y2="89258"/>
                        <a14:foregroundMark x1="41258" y1="89258" x2="41258" y2="89258"/>
                        <a14:foregroundMark x1="52042" y1="86211" x2="52042" y2="86211"/>
                        <a14:foregroundMark x1="43505" y1="44453" x2="48325" y2="49961"/>
                        <a14:foregroundMark x1="48325" y1="49961" x2="48325" y2="4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9" y="3721100"/>
            <a:ext cx="2793207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9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1612</Words>
  <Application>Microsoft Office PowerPoint</Application>
  <PresentationFormat>Szélesvásznú</PresentationFormat>
  <Paragraphs>363</Paragraphs>
  <Slides>25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Office-téma</vt:lpstr>
      <vt:lpstr>Titkosítás Kriptográfia</vt:lpstr>
      <vt:lpstr>Ókor – a kezdetek</vt:lpstr>
      <vt:lpstr>Keveréses titkosítás</vt:lpstr>
      <vt:lpstr>Szkütalé</vt:lpstr>
      <vt:lpstr>Titkos rács</vt:lpstr>
      <vt:lpstr>Verne Gyula: Sándor Mátyás</vt:lpstr>
      <vt:lpstr>Monoalfabetikus kódok</vt:lpstr>
      <vt:lpstr>Polübiosz-rejtjel</vt:lpstr>
      <vt:lpstr>Caesar kód</vt:lpstr>
      <vt:lpstr>Atbas</vt:lpstr>
      <vt:lpstr>Középkor és reneszánsz</vt:lpstr>
      <vt:lpstr>A homofonikus behelyettesítés módszere</vt:lpstr>
      <vt:lpstr>Új módszerek</vt:lpstr>
      <vt:lpstr>A Vigenere rejtjel és a Grand chiffre kód</vt:lpstr>
      <vt:lpstr>Pig Pen titkosítás</vt:lpstr>
      <vt:lpstr>Könyvkódok és titkosítás Magyarországon</vt:lpstr>
      <vt:lpstr>Modern módszerek</vt:lpstr>
      <vt:lpstr>Morzekód</vt:lpstr>
      <vt:lpstr>Enigma 1.</vt:lpstr>
      <vt:lpstr>Enigma 2.</vt:lpstr>
      <vt:lpstr>Egykulcsos és kétkulcsos titkosítás</vt:lpstr>
      <vt:lpstr>RSA 1.</vt:lpstr>
      <vt:lpstr>RSA 2.</vt:lpstr>
      <vt:lpstr>Digitális aláírás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Titkosítás- Kriptográfia</dc:title>
  <dc:creator>si17</dc:creator>
  <cp:lastModifiedBy>Kornis Ferenc</cp:lastModifiedBy>
  <cp:revision>309</cp:revision>
  <dcterms:created xsi:type="dcterms:W3CDTF">2024-01-31T08:40:11Z</dcterms:created>
  <dcterms:modified xsi:type="dcterms:W3CDTF">2024-02-03T08:44:19Z</dcterms:modified>
</cp:coreProperties>
</file>