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923F5-D1AD-4D61-9A7F-A1CE5FAE53E3}" v="26" dt="2024-02-02T13:44:58.272"/>
    <p1510:client id="{7E08B8AC-D02A-C951-63A3-12473F4774EA}" v="42" dt="2024-02-03T07:58:14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4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55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99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5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5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10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2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1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8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3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7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10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0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1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55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7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50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0CDA0-7D36-43D3-A9B6-2EE3BBF5BB60}" type="datetimeFigureOut">
              <a:rPr lang="hu-HU" smtClean="0"/>
              <a:t>2024. 02. 02.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3BC556-4CAA-48B7-8901-585462E27F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1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A3FB4E-EB05-4063-B006-E921D6A6D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tanárság a múltban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D1F9E5-07C2-9BA9-9DF5-918A4E9D7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Készítették</a:t>
            </a:r>
            <a:r>
              <a:rPr lang="en-US" dirty="0"/>
              <a:t>: Kovács Martin,</a:t>
            </a:r>
          </a:p>
          <a:p>
            <a:r>
              <a:rPr lang="en-US" dirty="0"/>
              <a:t>Xu Hausen,</a:t>
            </a:r>
          </a:p>
          <a:p>
            <a:r>
              <a:rPr lang="en-US" dirty="0" err="1"/>
              <a:t>Viroszthó</a:t>
            </a:r>
            <a:r>
              <a:rPr lang="en-US" dirty="0"/>
              <a:t> Zalán</a:t>
            </a:r>
          </a:p>
        </p:txBody>
      </p:sp>
    </p:spTree>
    <p:extLst>
      <p:ext uri="{BB962C8B-B14F-4D97-AF65-F5344CB8AC3E}">
        <p14:creationId xmlns:p14="http://schemas.microsoft.com/office/powerpoint/2010/main" val="249446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DA0C36-B9F3-4AE4-8F87-BA14EC0C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hu-HU" dirty="0"/>
              <a:t>A tanítás eredete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772044-76E8-4831-B4E6-4B5B0728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Körülbelül hárommillió évvel ezelőtt eszközkészítő előemberek éltek a földön.</a:t>
            </a:r>
          </a:p>
          <a:p>
            <a:r>
              <a:rPr lang="hu-HU" dirty="0"/>
              <a:t>Az első tanuló ember: </a:t>
            </a:r>
            <a:r>
              <a:rPr lang="hu-HU" dirty="0" err="1"/>
              <a:t>australopithecus</a:t>
            </a:r>
            <a:endParaRPr lang="hu-HU" dirty="0"/>
          </a:p>
          <a:p>
            <a:r>
              <a:rPr lang="hu-HU" dirty="0"/>
              <a:t>Százezer évvel ezelőtt jelent meg a "homo sapiens„ a biológiai értelemben vett mai ember.</a:t>
            </a:r>
          </a:p>
          <a:p>
            <a:r>
              <a:rPr lang="hu-HU" dirty="0"/>
              <a:t>A pedagógia elnevezés a görög </a:t>
            </a:r>
            <a:r>
              <a:rPr lang="hu-HU" dirty="0" err="1"/>
              <a:t>peidagógosz</a:t>
            </a:r>
            <a:r>
              <a:rPr lang="hu-HU" dirty="0"/>
              <a:t> szóból származik.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605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5F30E4-5A01-47A5-99E3-BC7A28E5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Ókori kelet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9CA5DC-1C23-48B3-9FB5-872DCFF7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179732" cy="3733801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Mezopotámia: teremtették meg a IV. évezred végén a templomiskolákat</a:t>
            </a:r>
          </a:p>
          <a:p>
            <a:r>
              <a:rPr lang="hu-HU" dirty="0"/>
              <a:t>Egyiptom: </a:t>
            </a:r>
          </a:p>
          <a:p>
            <a:pPr marL="0" indent="0">
              <a:buNone/>
            </a:pPr>
            <a:r>
              <a:rPr lang="hu-HU" dirty="0"/>
              <a:t>a)Gyermek nevelés</a:t>
            </a:r>
          </a:p>
          <a:p>
            <a:pPr marL="0" indent="0">
              <a:buNone/>
            </a:pPr>
            <a:r>
              <a:rPr lang="hu-HU" dirty="0"/>
              <a:t>Felnőttek életszabályai szerint kellett élniük</a:t>
            </a:r>
          </a:p>
          <a:p>
            <a:pPr marL="0" indent="0">
              <a:buNone/>
            </a:pPr>
            <a:r>
              <a:rPr lang="hu-HU" dirty="0"/>
              <a:t>b) Úri </a:t>
            </a:r>
            <a:r>
              <a:rPr lang="hu-HU" dirty="0" err="1"/>
              <a:t>ifjak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Testi nevelés </a:t>
            </a:r>
          </a:p>
          <a:p>
            <a:pPr marL="0" indent="0">
              <a:buNone/>
            </a:pPr>
            <a:r>
              <a:rPr lang="hu-HU" dirty="0"/>
              <a:t>c)Írnok</a:t>
            </a:r>
          </a:p>
          <a:p>
            <a:pPr marL="0" indent="0">
              <a:buNone/>
            </a:pPr>
            <a:r>
              <a:rPr lang="hu-HU" dirty="0"/>
              <a:t>Az írnokok egész Egyiptomban tisztelt személyek voltak</a:t>
            </a:r>
          </a:p>
          <a:p>
            <a:r>
              <a:rPr lang="hu-HU" dirty="0"/>
              <a:t>India: kasztrendszer alapján, buddhista papok</a:t>
            </a:r>
          </a:p>
          <a:p>
            <a:r>
              <a:rPr lang="hu-HU" dirty="0"/>
              <a:t>Kína: falvakban magántanítás, városokban ingyenes alapiskola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78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AA925-3F2A-4D13-A223-05AC5F21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Tanítók Hellászban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4FAD87-3676-4974-BD35-14954219D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Kr. e. 8. század elején alakultak ki a poliszok.</a:t>
            </a:r>
          </a:p>
          <a:p>
            <a:r>
              <a:rPr lang="hu-HU" dirty="0"/>
              <a:t>Spárta: Gyerekeket hamar elszakították a </a:t>
            </a:r>
            <a:r>
              <a:rPr lang="hu-HU" dirty="0" err="1"/>
              <a:t>szüleiktől</a:t>
            </a:r>
            <a:r>
              <a:rPr lang="hu-HU" dirty="0"/>
              <a:t>, folyamatos testi edzés.</a:t>
            </a:r>
          </a:p>
          <a:p>
            <a:r>
              <a:rPr lang="hu-HU" dirty="0"/>
              <a:t>Athén: A gyerekeket magántanítók nevelték</a:t>
            </a:r>
            <a:br>
              <a:rPr lang="hu-HU" dirty="0"/>
            </a:br>
            <a:r>
              <a:rPr lang="hu-HU" dirty="0"/>
              <a:t> a) múzsai képzés: szellemi művészetek</a:t>
            </a:r>
            <a:br>
              <a:rPr lang="hu-HU" dirty="0"/>
            </a:br>
            <a:r>
              <a:rPr lang="hu-HU" dirty="0"/>
              <a:t>b)</a:t>
            </a:r>
            <a:r>
              <a:rPr lang="hu-HU" dirty="0" err="1"/>
              <a:t>gümnasztikai</a:t>
            </a:r>
            <a:r>
              <a:rPr lang="hu-HU" dirty="0"/>
              <a:t> képzés: torna, sport művészete</a:t>
            </a:r>
          </a:p>
          <a:p>
            <a:r>
              <a:rPr lang="hu-HU" dirty="0"/>
              <a:t>Érdekesség: gimnázium szó régen sportneveldét jelentett</a:t>
            </a:r>
          </a:p>
        </p:txBody>
      </p:sp>
    </p:spTree>
    <p:extLst>
      <p:ext uri="{BB962C8B-B14F-4D97-AF65-F5344CB8AC3E}">
        <p14:creationId xmlns:p14="http://schemas.microsoft.com/office/powerpoint/2010/main" val="176248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C8E06A-DE09-4625-88CB-84EA9CD1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Pedagógia Rómában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1A0D40-D26E-42E8-8EC9-AAF102AA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kisgyereket általában a szülők tanították</a:t>
            </a:r>
          </a:p>
          <a:p>
            <a:r>
              <a:rPr lang="hu-HU" dirty="0"/>
              <a:t>Idősebb gyerekeket a Fórum nevelte</a:t>
            </a:r>
          </a:p>
          <a:p>
            <a:r>
              <a:rPr lang="hu-HU" dirty="0"/>
              <a:t>Fontosnak tartották az ősi hagyományokat</a:t>
            </a:r>
          </a:p>
          <a:p>
            <a:r>
              <a:rPr lang="hu-HU" dirty="0"/>
              <a:t>A görög iskolarendszert vették át</a:t>
            </a:r>
          </a:p>
          <a:p>
            <a:r>
              <a:rPr lang="hu-HU" dirty="0"/>
              <a:t>Grammatikai iskola: olvasni, írni és számolni tanulók</a:t>
            </a:r>
          </a:p>
          <a:p>
            <a:r>
              <a:rPr lang="hu-HU" dirty="0"/>
              <a:t>Retorikai iskola: szélesebb körű műveltség</a:t>
            </a:r>
          </a:p>
        </p:txBody>
      </p:sp>
    </p:spTree>
    <p:extLst>
      <p:ext uri="{BB962C8B-B14F-4D97-AF65-F5344CB8AC3E}">
        <p14:creationId xmlns:p14="http://schemas.microsoft.com/office/powerpoint/2010/main" val="156131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DEB363-1199-4B4B-92BB-09178135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Középkori tanítás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2A21AB-5D50-4602-9D1E-4E1E79F2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Kolostoriskolák: mindig olvasást tanultak</a:t>
            </a:r>
          </a:p>
          <a:p>
            <a:r>
              <a:rPr lang="hu-HU" dirty="0"/>
              <a:t>Belső kolostoriskolák: szerzetesek tanítása, képzése</a:t>
            </a:r>
          </a:p>
          <a:p>
            <a:r>
              <a:rPr lang="hu-HU" dirty="0"/>
              <a:t>Külső kolostoriskolák: papok nevelése</a:t>
            </a:r>
          </a:p>
          <a:p>
            <a:r>
              <a:rPr lang="hu-HU" dirty="0"/>
              <a:t>Nagy Károly megalkotja a tanulócsoportokat és a tanagyagokat</a:t>
            </a:r>
          </a:p>
          <a:p>
            <a:r>
              <a:rPr lang="hu-HU" dirty="0"/>
              <a:t>Lovagi nevelés: lovagi ranglétra megmászása tanulás közben</a:t>
            </a:r>
          </a:p>
          <a:p>
            <a:r>
              <a:rPr lang="hu-HU" dirty="0"/>
              <a:t>XIII. századtól a világi oktatás kerül előtérbe</a:t>
            </a:r>
          </a:p>
        </p:txBody>
      </p:sp>
    </p:spTree>
    <p:extLst>
      <p:ext uri="{BB962C8B-B14F-4D97-AF65-F5344CB8AC3E}">
        <p14:creationId xmlns:p14="http://schemas.microsoft.com/office/powerpoint/2010/main" val="368671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Enavis Labor Galéria - ppt letölteni">
            <a:extLst>
              <a:ext uri="{FF2B5EF4-FFF2-40B4-BE49-F238E27FC236}">
                <a16:creationId xmlns:a16="http://schemas.microsoft.com/office/drawing/2014/main" id="{E5BBBA22-9110-D40A-5F04-B82D5CD48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06"/>
          <a:stretch/>
        </p:blipFill>
        <p:spPr bwMode="auto">
          <a:xfrm>
            <a:off x="488887" y="479834"/>
            <a:ext cx="11208189" cy="58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84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244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Organikus</vt:lpstr>
      <vt:lpstr>A tanárság a múltban </vt:lpstr>
      <vt:lpstr>A tanítás eredete</vt:lpstr>
      <vt:lpstr>Ókori kelet</vt:lpstr>
      <vt:lpstr>Tanítók Hellászban</vt:lpstr>
      <vt:lpstr>Pedagógia Rómában</vt:lpstr>
      <vt:lpstr>Középkori tanítás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tanárság</dc:title>
  <dc:creator>diak</dc:creator>
  <cp:lastModifiedBy>Kovács Martin</cp:lastModifiedBy>
  <cp:revision>42</cp:revision>
  <dcterms:created xsi:type="dcterms:W3CDTF">2024-01-31T07:24:38Z</dcterms:created>
  <dcterms:modified xsi:type="dcterms:W3CDTF">2024-02-03T07:59:07Z</dcterms:modified>
</cp:coreProperties>
</file>