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5"/>
  </p:notesMasterIdLst>
  <p:sldIdLst>
    <p:sldId id="265" r:id="rId3"/>
    <p:sldId id="277" r:id="rId4"/>
    <p:sldId id="273" r:id="rId5"/>
    <p:sldId id="259" r:id="rId6"/>
    <p:sldId id="270" r:id="rId7"/>
    <p:sldId id="268" r:id="rId8"/>
    <p:sldId id="271" r:id="rId9"/>
    <p:sldId id="262" r:id="rId10"/>
    <p:sldId id="272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7" autoAdjust="0"/>
    <p:restoredTop sz="94704" autoAdjust="0"/>
  </p:normalViewPr>
  <p:slideViewPr>
    <p:cSldViewPr>
      <p:cViewPr varScale="1">
        <p:scale>
          <a:sx n="70" d="100"/>
          <a:sy n="70" d="100"/>
        </p:scale>
        <p:origin x="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51BE5-337E-406A-A565-F88228DD3F8E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1D705-B60F-4395-AF94-2C639953E7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46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0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58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31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6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8220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849B-634A-4A48-B14A-66EAB816E383}" type="datetimeFigureOut">
              <a:rPr lang="hu-HU" smtClean="0"/>
              <a:t>2021. 08. 30.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B6B1-4047-46DA-87A2-D4BC61F30A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2021. 08. 30.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151016"/>
            <a:ext cx="8640960" cy="1277983"/>
          </a:xfrm>
        </p:spPr>
        <p:txBody>
          <a:bodyPr/>
          <a:lstStyle/>
          <a:p>
            <a:pPr algn="ctr"/>
            <a:r>
              <a:rPr lang="hu-HU" sz="2000" dirty="0" smtClean="0">
                <a:latin typeface="Bell MT" panose="02020503060305020303" pitchFamily="18" charset="0"/>
              </a:rPr>
              <a:t>Pedagógiai innováció a Szent István Gimnáziumban a</a:t>
            </a:r>
            <a:r>
              <a:rPr lang="hu-HU" sz="2000" dirty="0">
                <a:latin typeface="Bell MT" panose="02020503060305020303" pitchFamily="18" charset="0"/>
              </a:rPr>
              <a:t/>
            </a:r>
            <a:br>
              <a:rPr lang="hu-HU" sz="2000" dirty="0">
                <a:latin typeface="Bell MT" panose="02020503060305020303" pitchFamily="18" charset="0"/>
              </a:rPr>
            </a:br>
            <a:r>
              <a:rPr lang="hu-HU" sz="2000" dirty="0" smtClean="0">
                <a:latin typeface="Bell MT" panose="02020503060305020303" pitchFamily="18" charset="0"/>
              </a:rPr>
              <a:t>„Digitális </a:t>
            </a:r>
            <a:r>
              <a:rPr lang="hu-HU" sz="2000" dirty="0">
                <a:latin typeface="Bell MT" panose="02020503060305020303" pitchFamily="18" charset="0"/>
              </a:rPr>
              <a:t>Környezet a Köznevelésben VEKOP -</a:t>
            </a:r>
            <a:r>
              <a:rPr lang="hu-HU" sz="2000" dirty="0" smtClean="0">
                <a:latin typeface="Bell MT" panose="02020503060305020303" pitchFamily="18" charset="0"/>
              </a:rPr>
              <a:t>7.3.3-17-2017-00009 pályázat” segítségével</a:t>
            </a:r>
            <a:endParaRPr lang="hu-HU" sz="2000" dirty="0">
              <a:latin typeface="Bell MT" panose="020205030603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2462"/>
            <a:ext cx="1881527" cy="188152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77" y="188639"/>
            <a:ext cx="1577587" cy="188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699792" y="83671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hu-HU" sz="2400" dirty="0" smtClean="0">
                <a:solidFill>
                  <a:prstClr val="white"/>
                </a:solidFill>
              </a:rPr>
              <a:t>Szent </a:t>
            </a:r>
            <a:r>
              <a:rPr lang="hu-HU" sz="2400" dirty="0">
                <a:solidFill>
                  <a:prstClr val="white"/>
                </a:solidFill>
              </a:rPr>
              <a:t>István Gimnázium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7401"/>
            <a:ext cx="3686805" cy="27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Bóka Gábor, magyar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556792"/>
            <a:ext cx="8941198" cy="50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792088"/>
          </a:xfrm>
        </p:spPr>
        <p:txBody>
          <a:bodyPr/>
          <a:lstStyle/>
          <a:p>
            <a:r>
              <a:rPr lang="hu-HU" dirty="0" smtClean="0"/>
              <a:t>Pedagógiai innováció értékelése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pályázati sikerkritériumok 100%-a teljesült!</a:t>
            </a:r>
          </a:p>
          <a:p>
            <a:r>
              <a:rPr lang="hu-HU" dirty="0" smtClean="0"/>
              <a:t>Tantárgyi módszertani megújulás indult meg!</a:t>
            </a:r>
          </a:p>
          <a:p>
            <a:r>
              <a:rPr lang="hu-HU" dirty="0" smtClean="0"/>
              <a:t>A diákok digitális kompetenciája fejlődött!</a:t>
            </a:r>
          </a:p>
          <a:p>
            <a:r>
              <a:rPr lang="hu-HU" dirty="0" smtClean="0"/>
              <a:t>A kitűzött 4K (kreativitás, kritikai gondolkodás, kollaboráció és kommunikáció) készségek fejlődtek!</a:t>
            </a:r>
          </a:p>
          <a:p>
            <a:r>
              <a:rPr lang="hu-HU" dirty="0" smtClean="0"/>
              <a:t>A „tanári szerep” változott!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18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VEKOP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69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0"/>
            <a:ext cx="8696011" cy="980728"/>
          </a:xfrm>
        </p:spPr>
        <p:txBody>
          <a:bodyPr/>
          <a:lstStyle/>
          <a:p>
            <a:r>
              <a:rPr lang="hu-HU" dirty="0" smtClean="0"/>
              <a:t>Pedagógia innováció és az István Gimnázium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268761"/>
            <a:ext cx="8084451" cy="3960440"/>
          </a:xfrm>
        </p:spPr>
        <p:txBody>
          <a:bodyPr>
            <a:normAutofit/>
          </a:bodyPr>
          <a:lstStyle/>
          <a:p>
            <a:r>
              <a:rPr lang="hu-HU" dirty="0" smtClean="0"/>
              <a:t>Matematika: pl. „</a:t>
            </a:r>
            <a:r>
              <a:rPr lang="hu-HU" dirty="0" err="1" smtClean="0"/>
              <a:t>specmat</a:t>
            </a:r>
            <a:r>
              <a:rPr lang="hu-HU" dirty="0" smtClean="0"/>
              <a:t>.”</a:t>
            </a:r>
          </a:p>
          <a:p>
            <a:r>
              <a:rPr lang="hu-HU" dirty="0" smtClean="0"/>
              <a:t>Természettudományok: pl. biológia-kémia-fizika-informatika tagozatok</a:t>
            </a:r>
          </a:p>
          <a:p>
            <a:r>
              <a:rPr lang="hu-HU" dirty="0" smtClean="0"/>
              <a:t>Magyar, művészetek: pl. zenekar, énekkar, színjátszás, drámapedagógia</a:t>
            </a:r>
          </a:p>
          <a:p>
            <a:r>
              <a:rPr lang="hu-HU" dirty="0" smtClean="0"/>
              <a:t>Informatika: pl. </a:t>
            </a:r>
            <a:r>
              <a:rPr lang="hu-HU" dirty="0" err="1" smtClean="0"/>
              <a:t>lego</a:t>
            </a:r>
            <a:r>
              <a:rPr lang="hu-HU" dirty="0" smtClean="0"/>
              <a:t>-robot szakkör</a:t>
            </a:r>
          </a:p>
          <a:p>
            <a:r>
              <a:rPr lang="hu-HU" dirty="0" smtClean="0"/>
              <a:t>„Kert és műhely”, „SZIG-et”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463286"/>
            <a:ext cx="5249988" cy="13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936104"/>
          </a:xfrm>
        </p:spPr>
        <p:txBody>
          <a:bodyPr/>
          <a:lstStyle/>
          <a:p>
            <a:r>
              <a:rPr lang="hu-HU" dirty="0" smtClean="0"/>
              <a:t>A 21. század kihívásai az innováció új motorja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21. századi tanulás, tanítás tervezése</a:t>
            </a:r>
          </a:p>
          <a:p>
            <a:r>
              <a:rPr lang="hu-HU" dirty="0" smtClean="0"/>
              <a:t>4K fejlesztése: kreativitás, kritikai gondolkodás, kollaboráció, kommunikáció</a:t>
            </a:r>
          </a:p>
          <a:p>
            <a:r>
              <a:rPr lang="hu-HU" dirty="0" smtClean="0"/>
              <a:t>IKT szerepe</a:t>
            </a:r>
          </a:p>
          <a:p>
            <a:r>
              <a:rPr lang="hu-HU" dirty="0" smtClean="0"/>
              <a:t>Covid-19 hatása</a:t>
            </a:r>
          </a:p>
          <a:p>
            <a:r>
              <a:rPr lang="hu-HU" dirty="0" smtClean="0"/>
              <a:t>Microsoft Innovatív Iskola</a:t>
            </a:r>
          </a:p>
          <a:p>
            <a:r>
              <a:rPr lang="hu-HU" dirty="0" smtClean="0"/>
              <a:t>VEKOP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402712"/>
            <a:ext cx="3657345" cy="27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Innovációs 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1" y="1412776"/>
            <a:ext cx="8147247" cy="3820121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6 kolléga, kiválasztott tanórák 40%-60%-a „VEKOP”-</a:t>
            </a:r>
            <a:r>
              <a:rPr lang="hu-HU" dirty="0" err="1" smtClean="0"/>
              <a:t>os</a:t>
            </a:r>
            <a:r>
              <a:rPr lang="hu-HU" dirty="0" smtClean="0"/>
              <a:t> óra, közel 300 tanuló bevonása</a:t>
            </a:r>
          </a:p>
          <a:p>
            <a:r>
              <a:rPr lang="hu-HU" dirty="0"/>
              <a:t>D</a:t>
            </a:r>
            <a:r>
              <a:rPr lang="hu-HU" dirty="0" smtClean="0"/>
              <a:t>igitális tananyagok készítése és feltöltésük</a:t>
            </a:r>
          </a:p>
          <a:p>
            <a:r>
              <a:rPr lang="hu-HU" dirty="0" smtClean="0"/>
              <a:t>Digitális transzformáció sikere és diákjaink visszajelzése (motiváció, </a:t>
            </a:r>
            <a:r>
              <a:rPr lang="hu-HU" dirty="0" err="1" smtClean="0"/>
              <a:t>gemifikáció</a:t>
            </a:r>
            <a:r>
              <a:rPr lang="hu-HU" dirty="0" smtClean="0"/>
              <a:t>)</a:t>
            </a:r>
          </a:p>
          <a:p>
            <a:r>
              <a:rPr lang="hu-HU" dirty="0" smtClean="0"/>
              <a:t>Versenyek, eredményeink, rendezvényeink sikere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0276"/>
            <a:ext cx="2928100" cy="160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Dr. Borbás Réka, kémia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305" y="1340768"/>
            <a:ext cx="921702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László, kémia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15219"/>
            <a:ext cx="7560840" cy="56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Szatmáry</a:t>
            </a:r>
            <a:r>
              <a:rPr lang="hu-HU" dirty="0" smtClean="0"/>
              <a:t> Zsolt, fizika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776"/>
            <a:ext cx="908900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80195" cy="936104"/>
          </a:xfrm>
        </p:spPr>
        <p:txBody>
          <a:bodyPr/>
          <a:lstStyle/>
          <a:p>
            <a:r>
              <a:rPr lang="hu-HU" dirty="0" smtClean="0"/>
              <a:t>Magyar Zsolt, matematika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1484784"/>
            <a:ext cx="9208935" cy="51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Jakab Katalin Edit, magyar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8492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34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LEGÓ-story</a:t>
            </a:r>
            <a:br>
              <a:rPr lang="hu-HU" sz="34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</a:br>
            <a:r>
              <a:rPr lang="hu-HU" sz="34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Szóbeli szövegalkotási feladatok, fogalmazás és olvasmányok feldolgozása - saját </a:t>
            </a:r>
            <a:r>
              <a:rPr lang="hu-HU" sz="34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élmény</a:t>
            </a:r>
          </a:p>
          <a:p>
            <a:r>
              <a:rPr lang="hu-HU" sz="3400" dirty="0"/>
              <a:t>7. A osztály – Bradbury – 450 Fahrenheit – alkosd meg a regény világára jellemző tereket, fényképezd le, </a:t>
            </a:r>
            <a:r>
              <a:rPr lang="hu-HU" sz="3400" dirty="0" err="1"/>
              <a:t>osszad</a:t>
            </a:r>
            <a:r>
              <a:rPr lang="hu-HU" sz="3400" dirty="0"/>
              <a:t> meg az osztállyal, szövegbuborékokkal </a:t>
            </a:r>
            <a:r>
              <a:rPr lang="hu-HU" sz="3400" dirty="0" err="1"/>
              <a:t>jelenítsd</a:t>
            </a:r>
            <a:r>
              <a:rPr lang="hu-HU" sz="3400" dirty="0"/>
              <a:t> meg a szereplők </a:t>
            </a:r>
            <a:r>
              <a:rPr lang="hu-HU" sz="3400" dirty="0" err="1"/>
              <a:t>gondollatait</a:t>
            </a:r>
            <a:r>
              <a:rPr lang="hu-HU" sz="3400" dirty="0"/>
              <a:t>!</a:t>
            </a:r>
          </a:p>
          <a:p>
            <a:r>
              <a:rPr lang="hu-HU" sz="3400" dirty="0"/>
              <a:t>Fogalmazási gyakorlat: Mutasd be a gólyatábori élményeidet LEGÓ-figurákkal! </a:t>
            </a:r>
            <a:r>
              <a:rPr lang="hu-HU" sz="3400" dirty="0" err="1"/>
              <a:t>Mozdítsd</a:t>
            </a:r>
            <a:r>
              <a:rPr lang="hu-HU" sz="3400" dirty="0"/>
              <a:t> meg a figurákat!</a:t>
            </a:r>
          </a:p>
          <a:p>
            <a:r>
              <a:rPr lang="hu-HU" sz="3400" dirty="0"/>
              <a:t>9.B osztály – Emlékek őre, </a:t>
            </a:r>
            <a:r>
              <a:rPr lang="hu-HU" sz="3400" dirty="0" err="1"/>
              <a:t>Illiász</a:t>
            </a:r>
            <a:r>
              <a:rPr lang="hu-HU" sz="3400" dirty="0"/>
              <a:t>, Oidipusz király, Antigoné – a görög színház térszerkezete – hátterek, helyszínek, szereplők megjelenítésével, szóbeli előadással csoportmunkában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53792"/>
            <a:ext cx="3040083" cy="22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KOP_nyitó_SZIG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VEKOP_nyitó_SZIG (2)</Template>
  <TotalTime>1388</TotalTime>
  <Words>316</Words>
  <Application>Microsoft Office PowerPoint</Application>
  <PresentationFormat>Diavetítés a képernyőre (4:3 oldalarány)</PresentationFormat>
  <Paragraphs>42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Bell MT</vt:lpstr>
      <vt:lpstr>Calibri</vt:lpstr>
      <vt:lpstr>Garamond</vt:lpstr>
      <vt:lpstr>VEKOP_nyitó_SZIG (2)</vt:lpstr>
      <vt:lpstr>Office-téma</vt:lpstr>
      <vt:lpstr>Pedagógiai innováció a Szent István Gimnáziumban a „Digitális Környezet a Köznevelésben VEKOP -7.3.3-17-2017-00009 pályázat” segítségével</vt:lpstr>
      <vt:lpstr>Pedagógia innováció és az István Gimnázium</vt:lpstr>
      <vt:lpstr>A 21. század kihívásai az innováció új motorja</vt:lpstr>
      <vt:lpstr>Innovációs eredmények</vt:lpstr>
      <vt:lpstr>Dr. Borbás Réka, kémia</vt:lpstr>
      <vt:lpstr>Magyar László, kémia</vt:lpstr>
      <vt:lpstr>Szatmáry Zsolt, fizika</vt:lpstr>
      <vt:lpstr>Magyar Zsolt, matematika</vt:lpstr>
      <vt:lpstr>Jakab Katalin Edit, magyar</vt:lpstr>
      <vt:lpstr>Bóka Gábor, magyar</vt:lpstr>
      <vt:lpstr>Pedagógiai innováció értékelése</vt:lpstr>
      <vt:lpstr>VEKOP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Szent István Gimnázium</dc:title>
  <dc:creator>lazinosz</dc:creator>
  <cp:lastModifiedBy>Lázár Tibor</cp:lastModifiedBy>
  <cp:revision>40</cp:revision>
  <dcterms:created xsi:type="dcterms:W3CDTF">2019-09-23T07:37:48Z</dcterms:created>
  <dcterms:modified xsi:type="dcterms:W3CDTF">2021-08-30T06:16:17Z</dcterms:modified>
</cp:coreProperties>
</file>